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79" r:id="rId2"/>
    <p:sldId id="280" r:id="rId3"/>
    <p:sldId id="281" r:id="rId4"/>
    <p:sldId id="282" r:id="rId5"/>
    <p:sldId id="283" r:id="rId6"/>
    <p:sldId id="284" r:id="rId7"/>
    <p:sldId id="285" r:id="rId8"/>
    <p:sldId id="286" r:id="rId9"/>
    <p:sldId id="287" r:id="rId10"/>
    <p:sldId id="288" r:id="rId11"/>
    <p:sldId id="289" r:id="rId12"/>
    <p:sldId id="290" r:id="rId13"/>
    <p:sldId id="265"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6"/>
    <p:restoredTop sz="89334" autoAdjust="0"/>
  </p:normalViewPr>
  <p:slideViewPr>
    <p:cSldViewPr snapToGrid="0" snapToObjects="1">
      <p:cViewPr varScale="1">
        <p:scale>
          <a:sx n="112" d="100"/>
          <a:sy n="112" d="100"/>
        </p:scale>
        <p:origin x="138"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4409FE-856A-450C-A6B3-C3CA5F9272AD}" type="datetimeFigureOut">
              <a:rPr lang="en-US" smtClean="0"/>
              <a:t>3/24/2017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3A563-4B1B-400F-97D0-E2A5CC3B8770}" type="slidenum">
              <a:rPr lang="en-US" smtClean="0"/>
              <a:t>‹#›</a:t>
            </a:fld>
            <a:endParaRPr lang="en-US"/>
          </a:p>
        </p:txBody>
      </p:sp>
    </p:spTree>
    <p:extLst>
      <p:ext uri="{BB962C8B-B14F-4D97-AF65-F5344CB8AC3E}">
        <p14:creationId xmlns:p14="http://schemas.microsoft.com/office/powerpoint/2010/main" val="3080408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7C948D-36FC-423C-B4A0-0F2D53D0B88F}" type="slidenum">
              <a:rPr lang="en-US" smtClean="0"/>
              <a:t>1</a:t>
            </a:fld>
            <a:endParaRPr lang="en-US"/>
          </a:p>
        </p:txBody>
      </p:sp>
    </p:spTree>
    <p:extLst>
      <p:ext uri="{BB962C8B-B14F-4D97-AF65-F5344CB8AC3E}">
        <p14:creationId xmlns:p14="http://schemas.microsoft.com/office/powerpoint/2010/main" val="2558359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14</a:t>
            </a:fld>
            <a:endParaRPr lang="en-US"/>
          </a:p>
        </p:txBody>
      </p:sp>
    </p:spTree>
    <p:extLst>
      <p:ext uri="{BB962C8B-B14F-4D97-AF65-F5344CB8AC3E}">
        <p14:creationId xmlns:p14="http://schemas.microsoft.com/office/powerpoint/2010/main" val="514039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2</a:t>
            </a:fld>
            <a:endParaRPr lang="en-US"/>
          </a:p>
        </p:txBody>
      </p:sp>
    </p:spTree>
    <p:extLst>
      <p:ext uri="{BB962C8B-B14F-4D97-AF65-F5344CB8AC3E}">
        <p14:creationId xmlns:p14="http://schemas.microsoft.com/office/powerpoint/2010/main" val="357402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3</a:t>
            </a:fld>
            <a:endParaRPr lang="en-US"/>
          </a:p>
        </p:txBody>
      </p:sp>
    </p:spTree>
    <p:extLst>
      <p:ext uri="{BB962C8B-B14F-4D97-AF65-F5344CB8AC3E}">
        <p14:creationId xmlns:p14="http://schemas.microsoft.com/office/powerpoint/2010/main" val="282822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Final variables are the </a:t>
            </a:r>
            <a:r>
              <a:rPr lang="en-US" dirty="0"/>
              <a:t>difference of team 1 and team </a:t>
            </a:r>
            <a:r>
              <a:rPr lang="en-US" dirty="0" smtClean="0"/>
              <a:t>2’s performance (e.g. </a:t>
            </a:r>
            <a:r>
              <a:rPr lang="en-US" sz="1200" dirty="0" err="1" smtClean="0">
                <a:solidFill>
                  <a:schemeClr val="tx1"/>
                </a:solidFill>
              </a:rPr>
              <a:t>seed_difference</a:t>
            </a:r>
            <a:r>
              <a:rPr lang="en-US" sz="1200" dirty="0" smtClean="0">
                <a:solidFill>
                  <a:schemeClr val="tx1"/>
                </a:solidFill>
              </a:rPr>
              <a:t>, </a:t>
            </a:r>
            <a:r>
              <a:rPr lang="en-US" sz="1200" dirty="0" err="1" smtClean="0">
                <a:solidFill>
                  <a:schemeClr val="tx1"/>
                </a:solidFill>
              </a:rPr>
              <a:t>distance_difference</a:t>
            </a:r>
            <a:r>
              <a:rPr lang="en-US" sz="1200" dirty="0" smtClean="0">
                <a:solidFill>
                  <a:schemeClr val="tx1"/>
                </a:solidFill>
              </a:rPr>
              <a:t>)</a:t>
            </a:r>
            <a:r>
              <a:rPr lang="en-US" dirty="0" smtClean="0"/>
              <a:t>, </a:t>
            </a:r>
            <a:r>
              <a:rPr lang="en-US" dirty="0"/>
              <a:t>so we </a:t>
            </a:r>
            <a:r>
              <a:rPr lang="en-US" dirty="0" smtClean="0"/>
              <a:t>can take </a:t>
            </a:r>
            <a:r>
              <a:rPr lang="en-US" dirty="0"/>
              <a:t>the </a:t>
            </a:r>
            <a:r>
              <a:rPr lang="en-US" dirty="0" smtClean="0"/>
              <a:t>2 competing teams </a:t>
            </a:r>
            <a:r>
              <a:rPr lang="en-US" dirty="0"/>
              <a:t>into account</a:t>
            </a:r>
            <a:r>
              <a:rPr lang="en-US" dirty="0" smtClean="0"/>
              <a:t>.</a:t>
            </a:r>
            <a:endParaRPr lang="en-US" dirty="0"/>
          </a:p>
          <a:p>
            <a:r>
              <a:rPr lang="en-US" dirty="0" smtClean="0"/>
              <a:t>- </a:t>
            </a:r>
            <a:r>
              <a:rPr lang="en-US" dirty="0"/>
              <a:t>Effective Field Goal Percentage = (all field goal made + 0.5 (</a:t>
            </a:r>
            <a:r>
              <a:rPr lang="en-US" dirty="0" smtClean="0"/>
              <a:t>3-point</a:t>
            </a:r>
            <a:r>
              <a:rPr lang="en-US" baseline="0" dirty="0" smtClean="0"/>
              <a:t> </a:t>
            </a:r>
            <a:r>
              <a:rPr lang="en-US" dirty="0" smtClean="0"/>
              <a:t>field </a:t>
            </a:r>
            <a:r>
              <a:rPr lang="en-US" dirty="0"/>
              <a:t>goals made) / (all field goal attempts</a:t>
            </a:r>
            <a:r>
              <a:rPr lang="en-US" dirty="0" smtClean="0"/>
              <a:t>))</a:t>
            </a:r>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4</a:t>
            </a:fld>
            <a:endParaRPr lang="en-US"/>
          </a:p>
        </p:txBody>
      </p:sp>
    </p:spTree>
    <p:extLst>
      <p:ext uri="{BB962C8B-B14F-4D97-AF65-F5344CB8AC3E}">
        <p14:creationId xmlns:p14="http://schemas.microsoft.com/office/powerpoint/2010/main" val="158114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Adjoe</a:t>
            </a:r>
            <a:r>
              <a:rPr lang="en-US" baseline="0" dirty="0" smtClean="0"/>
              <a:t>: adjusted offense efficiency</a:t>
            </a:r>
          </a:p>
          <a:p>
            <a:r>
              <a:rPr lang="en-US" baseline="0" dirty="0" err="1" smtClean="0"/>
              <a:t>Adjde</a:t>
            </a:r>
            <a:r>
              <a:rPr lang="en-US" baseline="0" dirty="0" smtClean="0"/>
              <a:t>: adjusted defense efficiency </a:t>
            </a:r>
          </a:p>
          <a:p>
            <a:r>
              <a:rPr lang="en-US" sz="1200" b="0" kern="1200" dirty="0" err="1" smtClean="0">
                <a:solidFill>
                  <a:schemeClr val="tx1"/>
                </a:solidFill>
                <a:effectLst/>
                <a:latin typeface="+mn-lt"/>
                <a:ea typeface="+mn-ea"/>
                <a:cs typeface="+mn-cs"/>
              </a:rPr>
              <a:t>oe</a:t>
            </a:r>
            <a:r>
              <a:rPr lang="en-US" sz="1200" kern="1200" dirty="0" smtClean="0">
                <a:solidFill>
                  <a:schemeClr val="tx1"/>
                </a:solidFill>
                <a:effectLst/>
                <a:latin typeface="+mn-lt"/>
                <a:ea typeface="+mn-ea"/>
                <a:cs typeface="+mn-cs"/>
              </a:rPr>
              <a:t> – Points scored per 100 offensive possessions.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 – Points </a:t>
            </a:r>
            <a:r>
              <a:rPr lang="en-US" sz="1200" kern="1200" dirty="0" smtClean="0">
                <a:solidFill>
                  <a:schemeClr val="tx1"/>
                </a:solidFill>
                <a:effectLst/>
                <a:latin typeface="+mn-lt"/>
                <a:ea typeface="+mn-ea"/>
                <a:cs typeface="+mn-cs"/>
              </a:rPr>
              <a:t>allowed per 100 defensive possessions.</a:t>
            </a:r>
          </a:p>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6</a:t>
            </a:fld>
            <a:endParaRPr lang="en-US"/>
          </a:p>
        </p:txBody>
      </p:sp>
    </p:spTree>
    <p:extLst>
      <p:ext uri="{BB962C8B-B14F-4D97-AF65-F5344CB8AC3E}">
        <p14:creationId xmlns:p14="http://schemas.microsoft.com/office/powerpoint/2010/main" val="1648341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7</a:t>
            </a:fld>
            <a:endParaRPr lang="en-US"/>
          </a:p>
        </p:txBody>
      </p:sp>
    </p:spTree>
    <p:extLst>
      <p:ext uri="{BB962C8B-B14F-4D97-AF65-F5344CB8AC3E}">
        <p14:creationId xmlns:p14="http://schemas.microsoft.com/office/powerpoint/2010/main" val="226113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Dist_</a:t>
            </a:r>
            <a:r>
              <a:rPr lang="en-US" baseline="0" dirty="0" smtClean="0"/>
              <a:t>diff: difference of distance from team1 and team2 from the neutral site where the game take place</a:t>
            </a:r>
          </a:p>
          <a:p>
            <a:r>
              <a:rPr lang="en-US" baseline="0" dirty="0" smtClean="0"/>
              <a:t>Adjoe: adjusted offense efficiency</a:t>
            </a:r>
          </a:p>
          <a:p>
            <a:r>
              <a:rPr lang="en-US" baseline="0" dirty="0" smtClean="0"/>
              <a:t>Adjde: adjusted defense efficiency </a:t>
            </a:r>
          </a:p>
          <a:p>
            <a:r>
              <a:rPr lang="en-US" dirty="0" smtClean="0"/>
              <a:t>Efg: effective field goal percentage</a:t>
            </a:r>
          </a:p>
          <a:p>
            <a:r>
              <a:rPr lang="en-US" dirty="0" smtClean="0"/>
              <a:t>Orp: Offensive</a:t>
            </a:r>
            <a:r>
              <a:rPr lang="en-US" baseline="0" dirty="0" smtClean="0"/>
              <a:t> rebound percentage</a:t>
            </a:r>
          </a:p>
          <a:p>
            <a:r>
              <a:rPr lang="en-US" baseline="0" dirty="0" smtClean="0"/>
              <a:t>Tpp: turnover per possession</a:t>
            </a:r>
          </a:p>
          <a:p>
            <a:r>
              <a:rPr lang="en-US" baseline="0" dirty="0" smtClean="0"/>
              <a:t>Ftr: free throw rate</a:t>
            </a:r>
          </a:p>
          <a:p>
            <a:r>
              <a:rPr lang="en-US" baseline="0" dirty="0" smtClean="0"/>
              <a:t>Opp_ftr: opponent free throw rate</a:t>
            </a:r>
          </a:p>
          <a:p>
            <a:r>
              <a:rPr lang="en-US" baseline="0" dirty="0" smtClean="0"/>
              <a:t>Seed_diff: seed difference between team1 and team2</a:t>
            </a:r>
          </a:p>
          <a:p>
            <a:r>
              <a:rPr lang="en-US" baseline="0" dirty="0" smtClean="0"/>
              <a:t>Tempo: tempo difference between team1 and team2</a:t>
            </a:r>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8</a:t>
            </a:fld>
            <a:endParaRPr lang="en-US"/>
          </a:p>
        </p:txBody>
      </p:sp>
    </p:spTree>
    <p:extLst>
      <p:ext uri="{BB962C8B-B14F-4D97-AF65-F5344CB8AC3E}">
        <p14:creationId xmlns:p14="http://schemas.microsoft.com/office/powerpoint/2010/main" val="242038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-Our model is an ensemble of two nominal logistic regression classifiers, in which individually produced classifier are merged via a weighted average (Opitz and Maclin, 1999) </a:t>
            </a:r>
          </a:p>
          <a:p>
            <a:r>
              <a:rPr lang="en-US" dirty="0" smtClean="0"/>
              <a:t>-Previous work has shown that ensemble methods work best using accurate classifiers which make errors in different input regions, because areas where one classifier struggles would be offset by other classifiers ( Hansen and Salamon, 1990 ).</a:t>
            </a:r>
          </a:p>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10</a:t>
            </a:fld>
            <a:endParaRPr lang="en-US"/>
          </a:p>
        </p:txBody>
      </p:sp>
    </p:spTree>
    <p:extLst>
      <p:ext uri="{BB962C8B-B14F-4D97-AF65-F5344CB8AC3E}">
        <p14:creationId xmlns:p14="http://schemas.microsoft.com/office/powerpoint/2010/main" val="2157553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23A563-4B1B-400F-97D0-E2A5CC3B8770}" type="slidenum">
              <a:rPr lang="en-US" smtClean="0"/>
              <a:t>11</a:t>
            </a:fld>
            <a:endParaRPr lang="en-US"/>
          </a:p>
        </p:txBody>
      </p:sp>
    </p:spTree>
    <p:extLst>
      <p:ext uri="{BB962C8B-B14F-4D97-AF65-F5344CB8AC3E}">
        <p14:creationId xmlns:p14="http://schemas.microsoft.com/office/powerpoint/2010/main" val="2089122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2B9DA4-5D95-D54C-A249-AAA6F2E16335}"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302634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2B9DA4-5D95-D54C-A249-AAA6F2E16335}"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364756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2B9DA4-5D95-D54C-A249-AAA6F2E16335}"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8569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0" y="0"/>
            <a:ext cx="9167446" cy="1141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365126"/>
            <a:ext cx="8182511" cy="610920"/>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2B9DA4-5D95-D54C-A249-AAA6F2E16335}"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D5228-DF86-454B-9451-7553DFCB42DA}"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2639"/>
          <a:stretch/>
        </p:blipFill>
        <p:spPr>
          <a:xfrm>
            <a:off x="9167446" y="0"/>
            <a:ext cx="2987342" cy="1143000"/>
          </a:xfrm>
          <a:prstGeom prst="rect">
            <a:avLst/>
          </a:prstGeom>
        </p:spPr>
      </p:pic>
    </p:spTree>
    <p:extLst>
      <p:ext uri="{BB962C8B-B14F-4D97-AF65-F5344CB8AC3E}">
        <p14:creationId xmlns:p14="http://schemas.microsoft.com/office/powerpoint/2010/main" val="112856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2B9DA4-5D95-D54C-A249-AAA6F2E16335}"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192653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2B9DA4-5D95-D54C-A249-AAA6F2E16335}"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31017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2B9DA4-5D95-D54C-A249-AAA6F2E16335}" type="datetimeFigureOut">
              <a:rPr lang="en-US" smtClean="0"/>
              <a:t>3/24/2017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13456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2B9DA4-5D95-D54C-A249-AAA6F2E16335}" type="datetimeFigureOut">
              <a:rPr lang="en-US" smtClean="0"/>
              <a:t>3/24/2017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11712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B9DA4-5D95-D54C-A249-AAA6F2E16335}" type="datetimeFigureOut">
              <a:rPr lang="en-US" smtClean="0"/>
              <a:t>3/24/2017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48802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B9DA4-5D95-D54C-A249-AAA6F2E16335}"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2035793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2B9DA4-5D95-D54C-A249-AAA6F2E16335}"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7D5228-DF86-454B-9451-7553DFCB42DA}" type="slidenum">
              <a:rPr lang="en-US" smtClean="0"/>
              <a:t>‹#›</a:t>
            </a:fld>
            <a:endParaRPr lang="en-US"/>
          </a:p>
        </p:txBody>
      </p:sp>
    </p:spTree>
    <p:extLst>
      <p:ext uri="{BB962C8B-B14F-4D97-AF65-F5344CB8AC3E}">
        <p14:creationId xmlns:p14="http://schemas.microsoft.com/office/powerpoint/2010/main" val="187068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2B9DA4-5D95-D54C-A249-AAA6F2E16335}" type="datetimeFigureOut">
              <a:rPr lang="en-US" smtClean="0"/>
              <a:t>3/24/2017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D5228-DF86-454B-9451-7553DFCB42DA}" type="slidenum">
              <a:rPr lang="en-US" smtClean="0"/>
              <a:t>‹#›</a:t>
            </a:fld>
            <a:endParaRPr lang="en-US"/>
          </a:p>
        </p:txBody>
      </p:sp>
    </p:spTree>
    <p:extLst>
      <p:ext uri="{BB962C8B-B14F-4D97-AF65-F5344CB8AC3E}">
        <p14:creationId xmlns:p14="http://schemas.microsoft.com/office/powerpoint/2010/main" val="2018450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vegasinsider.com/college-basketball/odds/las-vega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 y="0"/>
            <a:ext cx="12175090" cy="6858000"/>
          </a:xfrm>
          <a:prstGeom prst="rect">
            <a:avLst/>
          </a:prstGeom>
        </p:spPr>
      </p:pic>
      <p:sp>
        <p:nvSpPr>
          <p:cNvPr id="5" name="Rectangle 4"/>
          <p:cNvSpPr/>
          <p:nvPr/>
        </p:nvSpPr>
        <p:spPr>
          <a:xfrm>
            <a:off x="1638300" y="4721600"/>
            <a:ext cx="8458200" cy="1661993"/>
          </a:xfrm>
          <a:prstGeom prst="rect">
            <a:avLst/>
          </a:prstGeom>
        </p:spPr>
        <p:txBody>
          <a:bodyPr wrap="square">
            <a:spAutoFit/>
          </a:bodyPr>
          <a:lstStyle/>
          <a:p>
            <a:pPr algn="ctr"/>
            <a:r>
              <a:rPr lang="en-US" sz="3000" b="1" dirty="0">
                <a:solidFill>
                  <a:schemeClr val="bg1"/>
                </a:solidFill>
              </a:rPr>
              <a:t>March Madness Case </a:t>
            </a:r>
            <a:r>
              <a:rPr lang="en-US" sz="3000" b="1" dirty="0" smtClean="0">
                <a:solidFill>
                  <a:schemeClr val="bg1"/>
                </a:solidFill>
              </a:rPr>
              <a:t>Completion: </a:t>
            </a:r>
            <a:r>
              <a:rPr lang="en-US" sz="3000" b="1" dirty="0" err="1" smtClean="0">
                <a:solidFill>
                  <a:schemeClr val="bg1"/>
                </a:solidFill>
              </a:rPr>
              <a:t>Bracketology</a:t>
            </a:r>
            <a:endParaRPr lang="en-US" sz="3000" dirty="0">
              <a:solidFill>
                <a:schemeClr val="bg1"/>
              </a:solidFill>
            </a:endParaRPr>
          </a:p>
          <a:p>
            <a:pPr algn="ctr"/>
            <a:r>
              <a:rPr lang="en-US" sz="2400" dirty="0">
                <a:solidFill>
                  <a:schemeClr val="bg1"/>
                </a:solidFill>
              </a:rPr>
              <a:t>Team </a:t>
            </a:r>
            <a:r>
              <a:rPr lang="en-US" sz="2400" dirty="0" smtClean="0">
                <a:solidFill>
                  <a:schemeClr val="bg1"/>
                </a:solidFill>
              </a:rPr>
              <a:t>Slam Dunk  </a:t>
            </a:r>
          </a:p>
          <a:p>
            <a:pPr algn="ctr"/>
            <a:r>
              <a:rPr lang="en-US" sz="2400" dirty="0" smtClean="0">
                <a:solidFill>
                  <a:schemeClr val="bg1"/>
                </a:solidFill>
              </a:rPr>
              <a:t>Hong </a:t>
            </a:r>
            <a:r>
              <a:rPr lang="en-US" sz="2400" dirty="0">
                <a:solidFill>
                  <a:schemeClr val="bg1"/>
                </a:solidFill>
              </a:rPr>
              <a:t>Dai; </a:t>
            </a:r>
            <a:r>
              <a:rPr lang="en-US" sz="2400" dirty="0" err="1">
                <a:solidFill>
                  <a:schemeClr val="bg1"/>
                </a:solidFill>
              </a:rPr>
              <a:t>Hsin</a:t>
            </a:r>
            <a:r>
              <a:rPr lang="en-US" sz="2400" dirty="0">
                <a:solidFill>
                  <a:schemeClr val="bg1"/>
                </a:solidFill>
              </a:rPr>
              <a:t>-Yun (Celia) Hsieh; </a:t>
            </a:r>
          </a:p>
          <a:p>
            <a:pPr algn="ctr"/>
            <a:r>
              <a:rPr lang="en-US" sz="2400" dirty="0">
                <a:solidFill>
                  <a:schemeClr val="bg1"/>
                </a:solidFill>
              </a:rPr>
              <a:t>Xiao Li, </a:t>
            </a:r>
            <a:r>
              <a:rPr lang="en-US" sz="2400" dirty="0" err="1">
                <a:solidFill>
                  <a:schemeClr val="bg1"/>
                </a:solidFill>
              </a:rPr>
              <a:t>Heng</a:t>
            </a:r>
            <a:r>
              <a:rPr lang="en-US" sz="2400" dirty="0">
                <a:solidFill>
                  <a:schemeClr val="bg1"/>
                </a:solidFill>
              </a:rPr>
              <a:t>-Ching (Hank) Lin </a:t>
            </a:r>
          </a:p>
        </p:txBody>
      </p:sp>
    </p:spTree>
    <p:extLst>
      <p:ext uri="{BB962C8B-B14F-4D97-AF65-F5344CB8AC3E}">
        <p14:creationId xmlns:p14="http://schemas.microsoft.com/office/powerpoint/2010/main" val="1531652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7"/>
              <p:cNvSpPr>
                <a:spLocks noGrp="1"/>
              </p:cNvSpPr>
              <p:nvPr>
                <p:ph idx="1"/>
              </p:nvPr>
            </p:nvSpPr>
            <p:spPr>
              <a:xfrm>
                <a:off x="648930" y="1753850"/>
                <a:ext cx="4792152" cy="4801933"/>
              </a:xfrm>
            </p:spPr>
            <p:txBody>
              <a:bodyPr>
                <a:normAutofit fontScale="77500" lnSpcReduction="20000"/>
              </a:bodyPr>
              <a:lstStyle/>
              <a:p>
                <a:pPr>
                  <a:lnSpc>
                    <a:spcPct val="100000"/>
                  </a:lnSpc>
                  <a:spcBef>
                    <a:spcPts val="0"/>
                  </a:spcBef>
                </a:pPr>
                <a:r>
                  <a:rPr lang="en-US" sz="2300" b="0" dirty="0" smtClean="0">
                    <a:ea typeface="Arial" charset="0"/>
                    <a:cs typeface="Arial" charset="0"/>
                  </a:rPr>
                  <a:t>Our final model is an ensemble of two nominal logistic regression classifiers, which yields the lowest Log Loss</a:t>
                </a:r>
              </a:p>
              <a:p>
                <a:pPr marL="0" lvl="0" indent="0">
                  <a:lnSpc>
                    <a:spcPct val="100000"/>
                  </a:lnSpc>
                  <a:spcBef>
                    <a:spcPts val="0"/>
                  </a:spcBef>
                  <a:buNone/>
                </a:pPr>
                <a:endParaRPr lang="en-US" i="1" dirty="0">
                  <a:latin typeface="Cambria Math" charset="0"/>
                </a:endParaRPr>
              </a:p>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r>
                        <a:rPr lang="en-US" i="1">
                          <a:latin typeface="Cambria Math" charset="0"/>
                        </a:rPr>
                        <m:t>𝑀</m:t>
                      </m:r>
                      <m:r>
                        <a:rPr lang="en-US" b="0" i="1" baseline="-25000" smtClean="0">
                          <a:latin typeface="Cambria Math" panose="02040503050406030204" pitchFamily="18" charset="0"/>
                        </a:rPr>
                        <m:t>𝑓𝑖𝑛𝑎𝑙</m:t>
                      </m:r>
                      <m:r>
                        <a:rPr lang="en-US" b="0" i="1" smtClean="0">
                          <a:latin typeface="Cambria Math" charset="0"/>
                        </a:rPr>
                        <m:t>=0.58∗</m:t>
                      </m:r>
                      <m:r>
                        <a:rPr lang="en-US" b="0" i="1" smtClean="0">
                          <a:latin typeface="Cambria Math" charset="0"/>
                        </a:rPr>
                        <m:t>𝑀</m:t>
                      </m:r>
                      <m:r>
                        <a:rPr lang="en-US" b="0" i="1" baseline="-25000" smtClean="0">
                          <a:latin typeface="Cambria Math" charset="0"/>
                        </a:rPr>
                        <m:t>1</m:t>
                      </m:r>
                      <m:r>
                        <a:rPr lang="en-US" i="1">
                          <a:latin typeface="Cambria Math" charset="0"/>
                        </a:rPr>
                        <m:t>+</m:t>
                      </m:r>
                      <m:r>
                        <a:rPr lang="en-US" b="0" i="1" smtClean="0">
                          <a:solidFill>
                            <a:srgbClr val="FF6600"/>
                          </a:solidFill>
                          <a:latin typeface="Cambria Math" charset="0"/>
                        </a:rPr>
                        <m:t>0.</m:t>
                      </m:r>
                      <m:r>
                        <a:rPr lang="en-US" altLang="zh-CN" b="0" i="1" smtClean="0">
                          <a:solidFill>
                            <a:srgbClr val="FF6600"/>
                          </a:solidFill>
                          <a:latin typeface="Cambria Math" charset="0"/>
                        </a:rPr>
                        <m:t>42</m:t>
                      </m:r>
                      <m:r>
                        <a:rPr lang="en-US" b="0" i="1" smtClean="0">
                          <a:latin typeface="Cambria Math" charset="0"/>
                        </a:rPr>
                        <m:t>∗</m:t>
                      </m:r>
                      <m:r>
                        <a:rPr lang="en-US" i="1">
                          <a:latin typeface="Cambria Math" charset="0"/>
                        </a:rPr>
                        <m:t>𝑀</m:t>
                      </m:r>
                      <m:r>
                        <a:rPr lang="en-US" i="1" baseline="-25000">
                          <a:latin typeface="Cambria Math" charset="0"/>
                        </a:rPr>
                        <m:t>2</m:t>
                      </m:r>
                    </m:oMath>
                  </m:oMathPara>
                </a14:m>
                <a:endParaRPr lang="en-US" baseline="-25000" dirty="0" smtClean="0"/>
              </a:p>
              <a:p>
                <a:pPr marL="0" lvl="0" indent="0">
                  <a:lnSpc>
                    <a:spcPct val="100000"/>
                  </a:lnSpc>
                  <a:spcBef>
                    <a:spcPts val="0"/>
                  </a:spcBef>
                  <a:buNone/>
                </a:pPr>
                <a:endParaRPr lang="en-US" dirty="0" smtClean="0"/>
              </a:p>
              <a:p>
                <a:pPr marL="0" indent="0">
                  <a:lnSpc>
                    <a:spcPct val="100000"/>
                  </a:lnSpc>
                  <a:spcBef>
                    <a:spcPts val="0"/>
                  </a:spcBef>
                  <a:buNone/>
                </a:pPr>
                <a:r>
                  <a:rPr lang="en-US" dirty="0" smtClean="0">
                    <a:solidFill>
                      <a:srgbClr val="FF6600"/>
                    </a:solidFill>
                  </a:rPr>
                  <a:t>Model 1</a:t>
                </a:r>
                <a:r>
                  <a:rPr lang="en-US" dirty="0" smtClean="0"/>
                  <a:t>: </a:t>
                </a:r>
                <a:r>
                  <a:rPr lang="en-US" sz="2300" dirty="0"/>
                  <a:t>Nominal Logistic Regression Model using Efficient Metrics, Distance, Four </a:t>
                </a:r>
                <a:r>
                  <a:rPr lang="en-US" sz="2300" dirty="0" smtClean="0"/>
                  <a:t>Factors</a:t>
                </a:r>
              </a:p>
              <a:p>
                <a:pPr marL="0" indent="0">
                  <a:lnSpc>
                    <a:spcPct val="100000"/>
                  </a:lnSpc>
                  <a:spcBef>
                    <a:spcPts val="0"/>
                  </a:spcBef>
                  <a:buNone/>
                </a:pPr>
                <a:endParaRPr lang="en-US" sz="2400" dirty="0"/>
              </a:p>
              <a:p>
                <a:pPr marL="0" indent="0">
                  <a:lnSpc>
                    <a:spcPct val="100000"/>
                  </a:lnSpc>
                  <a:spcBef>
                    <a:spcPts val="0"/>
                  </a:spcBef>
                  <a:buNone/>
                </a:pPr>
                <a:r>
                  <a:rPr lang="en-US" dirty="0" smtClean="0">
                    <a:solidFill>
                      <a:srgbClr val="FF6600"/>
                    </a:solidFill>
                  </a:rPr>
                  <a:t>Model 2</a:t>
                </a:r>
                <a:r>
                  <a:rPr lang="en-US" dirty="0" smtClean="0"/>
                  <a:t>:</a:t>
                </a:r>
                <a:r>
                  <a:rPr lang="zh-CN" altLang="en-US" dirty="0" smtClean="0"/>
                  <a:t> </a:t>
                </a:r>
                <a:r>
                  <a:rPr lang="en-US" sz="2300" dirty="0" smtClean="0"/>
                  <a:t>Nominal </a:t>
                </a:r>
                <a:r>
                  <a:rPr lang="en-US" sz="2300" dirty="0"/>
                  <a:t>Logistic Regression Model using point spread*</a:t>
                </a:r>
              </a:p>
              <a:p>
                <a:pPr marL="0" lvl="0" indent="0">
                  <a:lnSpc>
                    <a:spcPct val="100000"/>
                  </a:lnSpc>
                  <a:spcBef>
                    <a:spcPts val="0"/>
                  </a:spcBef>
                  <a:buNone/>
                </a:pPr>
                <a:endParaRPr lang="en-US" dirty="0" smtClean="0"/>
              </a:p>
              <a:p>
                <a:pPr marL="0" lvl="0" indent="0">
                  <a:lnSpc>
                    <a:spcPct val="100000"/>
                  </a:lnSpc>
                  <a:spcBef>
                    <a:spcPts val="0"/>
                  </a:spcBef>
                  <a:buNone/>
                </a:pPr>
                <a:endParaRPr lang="en-US" dirty="0" smtClean="0"/>
              </a:p>
              <a:p>
                <a:pPr marL="0" lvl="0" indent="0">
                  <a:lnSpc>
                    <a:spcPct val="100000"/>
                  </a:lnSpc>
                  <a:spcBef>
                    <a:spcPts val="0"/>
                  </a:spcBef>
                  <a:buNone/>
                </a:pPr>
                <a:endParaRPr lang="en-US" dirty="0" smtClean="0"/>
              </a:p>
              <a:p>
                <a:pPr marL="0" lvl="0" indent="0">
                  <a:lnSpc>
                    <a:spcPct val="100000"/>
                  </a:lnSpc>
                  <a:spcBef>
                    <a:spcPts val="0"/>
                  </a:spcBef>
                  <a:buNone/>
                </a:pPr>
                <a:endParaRPr lang="en-US" dirty="0"/>
              </a:p>
              <a:p>
                <a:pPr marL="0" lvl="0" indent="0">
                  <a:lnSpc>
                    <a:spcPct val="100000"/>
                  </a:lnSpc>
                  <a:spcBef>
                    <a:spcPts val="0"/>
                  </a:spcBef>
                  <a:buNone/>
                </a:pPr>
                <a:endParaRPr lang="en-US" dirty="0"/>
              </a:p>
              <a:p>
                <a:pPr marL="0" indent="0">
                  <a:lnSpc>
                    <a:spcPct val="100000"/>
                  </a:lnSpc>
                  <a:spcBef>
                    <a:spcPts val="0"/>
                  </a:spcBef>
                  <a:buNone/>
                </a:pPr>
                <a:r>
                  <a:rPr lang="en-US" sz="1400" dirty="0" smtClean="0"/>
                  <a:t>*</a:t>
                </a:r>
                <a:r>
                  <a:rPr lang="en-US" altLang="zh-CN" sz="1400" i="1" dirty="0"/>
                  <a:t>Point</a:t>
                </a:r>
                <a:r>
                  <a:rPr lang="zh-CN" altLang="en-US" sz="1400" i="1" dirty="0"/>
                  <a:t> </a:t>
                </a:r>
                <a:r>
                  <a:rPr lang="en-US" altLang="zh-CN" sz="1400" i="1" dirty="0"/>
                  <a:t>Spread is a forecast of the number of points by which stronger team is expected to defeat a weaker one, is used for betting </a:t>
                </a:r>
                <a:r>
                  <a:rPr lang="en-US" altLang="zh-CN" sz="1400" i="1" dirty="0" smtClean="0"/>
                  <a:t>purposes.</a:t>
                </a:r>
                <a:endParaRPr lang="en-US" altLang="zh-CN" sz="1400" i="1" dirty="0"/>
              </a:p>
              <a:p>
                <a:pPr marL="0" lvl="0" indent="0">
                  <a:lnSpc>
                    <a:spcPct val="100000"/>
                  </a:lnSpc>
                  <a:spcBef>
                    <a:spcPts val="0"/>
                  </a:spcBef>
                  <a:buNone/>
                </a:pPr>
                <a:endParaRPr lang="en-US" dirty="0"/>
              </a:p>
            </p:txBody>
          </p:sp>
        </mc:Choice>
        <mc:Fallback>
          <p:sp>
            <p:nvSpPr>
              <p:cNvPr id="8" name="Content Placeholder 7"/>
              <p:cNvSpPr>
                <a:spLocks noGrp="1" noRot="1" noChangeAspect="1" noMove="1" noResize="1" noEditPoints="1" noAdjustHandles="1" noChangeArrowheads="1" noChangeShapeType="1" noTextEdit="1"/>
              </p:cNvSpPr>
              <p:nvPr>
                <p:ph idx="1"/>
              </p:nvPr>
            </p:nvSpPr>
            <p:spPr>
              <a:xfrm>
                <a:off x="648930" y="1753850"/>
                <a:ext cx="4792152" cy="4801933"/>
              </a:xfrm>
              <a:blipFill rotWithShape="0">
                <a:blip r:embed="rId3"/>
                <a:stretch>
                  <a:fillRect l="-1652" t="-1779" r="-1652"/>
                </a:stretch>
              </a:blipFill>
            </p:spPr>
            <p:txBody>
              <a:bodyPr/>
              <a:lstStyle/>
              <a:p>
                <a:r>
                  <a:rPr lang="en-US">
                    <a:noFill/>
                  </a:rPr>
                  <a:t> </a:t>
                </a:r>
              </a:p>
            </p:txBody>
          </p:sp>
        </mc:Fallback>
      </mc:AlternateContent>
      <p:pic>
        <p:nvPicPr>
          <p:cNvPr id="5" name="Picture 4"/>
          <p:cNvPicPr/>
          <p:nvPr/>
        </p:nvPicPr>
        <p:blipFill rotWithShape="1">
          <a:blip r:embed="rId4">
            <a:extLst>
              <a:ext uri="{28A0092B-C50C-407E-A947-70E740481C1C}">
                <a14:useLocalDpi xmlns:a14="http://schemas.microsoft.com/office/drawing/2010/main" val="0"/>
              </a:ext>
            </a:extLst>
          </a:blip>
          <a:srcRect l="1338" t="11580" r="1501" b="2161"/>
          <a:stretch/>
        </p:blipFill>
        <p:spPr bwMode="auto">
          <a:xfrm>
            <a:off x="5650944" y="1227221"/>
            <a:ext cx="6176645" cy="5483441"/>
          </a:xfrm>
          <a:prstGeom prst="rect">
            <a:avLst/>
          </a:prstGeom>
          <a:noFill/>
          <a:ln>
            <a:noFill/>
          </a:ln>
          <a:extLst>
            <a:ext uri="{53640926-AAD7-44D8-BBD7-CCE9431645EC}">
              <a14:shadowObscured xmlns:a14="http://schemas.microsoft.com/office/drawing/2010/main"/>
            </a:ext>
          </a:extLst>
        </p:spPr>
      </p:pic>
      <p:sp>
        <p:nvSpPr>
          <p:cNvPr id="6"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                </a:t>
            </a:r>
            <a:r>
              <a:rPr lang="en-US" dirty="0">
                <a:solidFill>
                  <a:schemeClr val="bg1"/>
                </a:solidFill>
              </a:rPr>
              <a:t>9</a:t>
            </a:r>
          </a:p>
        </p:txBody>
      </p:sp>
      <p:sp>
        <p:nvSpPr>
          <p:cNvPr id="7" name="Title 1"/>
          <p:cNvSpPr>
            <a:spLocks noGrp="1"/>
          </p:cNvSpPr>
          <p:nvPr>
            <p:ph type="title"/>
          </p:nvPr>
        </p:nvSpPr>
        <p:spPr>
          <a:xfrm>
            <a:off x="838199" y="365126"/>
            <a:ext cx="8182511" cy="610920"/>
          </a:xfrm>
        </p:spPr>
        <p:txBody>
          <a:bodyPr>
            <a:normAutofit fontScale="90000"/>
          </a:bodyPr>
          <a:lstStyle/>
          <a:p>
            <a:r>
              <a:rPr lang="en-US" dirty="0" smtClean="0"/>
              <a:t>Final Model</a:t>
            </a:r>
            <a:endParaRPr lang="en-US" dirty="0"/>
          </a:p>
        </p:txBody>
      </p:sp>
    </p:spTree>
    <p:extLst>
      <p:ext uri="{BB962C8B-B14F-4D97-AF65-F5344CB8AC3E}">
        <p14:creationId xmlns:p14="http://schemas.microsoft.com/office/powerpoint/2010/main" val="26935204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7" y="365126"/>
            <a:ext cx="10262841" cy="610920"/>
          </a:xfrm>
        </p:spPr>
        <p:txBody>
          <a:bodyPr>
            <a:normAutofit fontScale="90000"/>
          </a:bodyPr>
          <a:lstStyle/>
          <a:p>
            <a:r>
              <a:rPr lang="en-US" dirty="0"/>
              <a:t>Predicted Average Winning + Championship Probability</a:t>
            </a:r>
          </a:p>
        </p:txBody>
      </p:sp>
      <p:sp>
        <p:nvSpPr>
          <p:cNvPr id="3" name="Content Placeholder 2"/>
          <p:cNvSpPr>
            <a:spLocks noGrp="1"/>
          </p:cNvSpPr>
          <p:nvPr>
            <p:ph idx="1"/>
          </p:nvPr>
        </p:nvSpPr>
        <p:spPr>
          <a:xfrm>
            <a:off x="411479" y="1327786"/>
            <a:ext cx="5484541" cy="1090369"/>
          </a:xfrm>
        </p:spPr>
        <p:txBody>
          <a:bodyPr>
            <a:normAutofit lnSpcReduction="10000"/>
          </a:bodyPr>
          <a:lstStyle/>
          <a:p>
            <a:r>
              <a:rPr lang="en-US" sz="2000" dirty="0" smtClean="0"/>
              <a:t>Teams are ranked by average winning probability against all possible matchups, the top 4 teams are </a:t>
            </a:r>
            <a:r>
              <a:rPr lang="en-US" sz="2000" b="1" dirty="0" smtClean="0"/>
              <a:t>Gonzaga, Villanova, </a:t>
            </a:r>
            <a:r>
              <a:rPr lang="en-US" sz="2000" b="1" dirty="0"/>
              <a:t>North Caroline </a:t>
            </a:r>
            <a:r>
              <a:rPr lang="en-US" sz="2000" b="1" dirty="0" smtClean="0"/>
              <a:t>and </a:t>
            </a:r>
            <a:r>
              <a:rPr lang="en-US" sz="2000" b="1" dirty="0"/>
              <a:t>West </a:t>
            </a:r>
            <a:r>
              <a:rPr lang="en-US" sz="2000" b="1" dirty="0" smtClean="0"/>
              <a:t>Virginia</a:t>
            </a:r>
            <a:r>
              <a:rPr lang="en-US" sz="2000" dirty="0" smtClean="0"/>
              <a:t>.</a:t>
            </a:r>
            <a:endParaRPr lang="en-US" sz="2000" dirty="0"/>
          </a:p>
        </p:txBody>
      </p:sp>
      <p:sp>
        <p:nvSpPr>
          <p:cNvPr id="4" name="Title 1"/>
          <p:cNvSpPr txBox="1">
            <a:spLocks/>
          </p:cNvSpPr>
          <p:nvPr/>
        </p:nvSpPr>
        <p:spPr>
          <a:xfrm>
            <a:off x="9478108" y="365126"/>
            <a:ext cx="2596661" cy="7759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10</a:t>
            </a:r>
            <a:endParaRPr lang="en-US" dirty="0">
              <a:solidFill>
                <a:schemeClr val="bg1"/>
              </a:solidFill>
            </a:endParaRPr>
          </a:p>
        </p:txBody>
      </p:sp>
      <p:pic>
        <p:nvPicPr>
          <p:cNvPr id="7" name="Picture 6"/>
          <p:cNvPicPr>
            <a:picLocks noChangeAspect="1"/>
          </p:cNvPicPr>
          <p:nvPr/>
        </p:nvPicPr>
        <p:blipFill>
          <a:blip r:embed="rId3"/>
          <a:stretch>
            <a:fillRect/>
          </a:stretch>
        </p:blipFill>
        <p:spPr>
          <a:xfrm>
            <a:off x="17922" y="2475553"/>
            <a:ext cx="5878099" cy="4162627"/>
          </a:xfrm>
          <a:prstGeom prst="rect">
            <a:avLst/>
          </a:prstGeom>
        </p:spPr>
      </p:pic>
      <p:sp>
        <p:nvSpPr>
          <p:cNvPr id="12" name="Content Placeholder 2"/>
          <p:cNvSpPr txBox="1">
            <a:spLocks/>
          </p:cNvSpPr>
          <p:nvPr/>
        </p:nvSpPr>
        <p:spPr>
          <a:xfrm>
            <a:off x="6220858" y="1320217"/>
            <a:ext cx="5971142" cy="10903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b="1" dirty="0" smtClean="0"/>
              <a:t>Gonzaga </a:t>
            </a:r>
            <a:r>
              <a:rPr lang="en-US" sz="2000" dirty="0" smtClean="0"/>
              <a:t>is the most favored team to win the championship (14.56%), followed by </a:t>
            </a:r>
            <a:r>
              <a:rPr lang="en-US" sz="2000" b="1" dirty="0" smtClean="0"/>
              <a:t>North Carolina </a:t>
            </a:r>
            <a:r>
              <a:rPr lang="en-US" sz="2000" dirty="0" smtClean="0"/>
              <a:t>(7.32%)</a:t>
            </a:r>
            <a:r>
              <a:rPr lang="en-US" sz="2000" b="1" dirty="0" smtClean="0"/>
              <a:t>, Oregon </a:t>
            </a:r>
            <a:r>
              <a:rPr lang="en-US" sz="2000" dirty="0" smtClean="0"/>
              <a:t>(6.2%)</a:t>
            </a:r>
            <a:r>
              <a:rPr lang="en-US" sz="2000" b="1" dirty="0" smtClean="0"/>
              <a:t> </a:t>
            </a:r>
            <a:r>
              <a:rPr lang="en-US" sz="2000" b="1" dirty="0"/>
              <a:t>and </a:t>
            </a:r>
            <a:r>
              <a:rPr lang="en-US" sz="2000" b="1" dirty="0" smtClean="0"/>
              <a:t>Villanova </a:t>
            </a:r>
            <a:r>
              <a:rPr lang="en-US" sz="2000" dirty="0" smtClean="0"/>
              <a:t>(5.62%)</a:t>
            </a:r>
            <a:r>
              <a:rPr lang="en-US" sz="2000" b="1" dirty="0" smtClean="0"/>
              <a:t>.</a:t>
            </a:r>
            <a:endParaRPr lang="en-US" sz="2000" b="1" dirty="0"/>
          </a:p>
        </p:txBody>
      </p:sp>
      <p:pic>
        <p:nvPicPr>
          <p:cNvPr id="5" name="Picture 4"/>
          <p:cNvPicPr>
            <a:picLocks noChangeAspect="1"/>
          </p:cNvPicPr>
          <p:nvPr/>
        </p:nvPicPr>
        <p:blipFill>
          <a:blip r:embed="rId4"/>
          <a:stretch>
            <a:fillRect/>
          </a:stretch>
        </p:blipFill>
        <p:spPr>
          <a:xfrm>
            <a:off x="5896019" y="2475553"/>
            <a:ext cx="6146793" cy="4162627"/>
          </a:xfrm>
          <a:prstGeom prst="rect">
            <a:avLst/>
          </a:prstGeom>
        </p:spPr>
      </p:pic>
    </p:spTree>
    <p:extLst>
      <p:ext uri="{BB962C8B-B14F-4D97-AF65-F5344CB8AC3E}">
        <p14:creationId xmlns:p14="http://schemas.microsoft.com/office/powerpoint/2010/main" val="1522954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interesting insight - UCLA</a:t>
            </a:r>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11</a:t>
            </a:r>
            <a:endParaRPr lang="en-US" dirty="0">
              <a:solidFill>
                <a:schemeClr val="bg1"/>
              </a:solidFill>
            </a:endParaRPr>
          </a:p>
        </p:txBody>
      </p:sp>
      <p:pic>
        <p:nvPicPr>
          <p:cNvPr id="7" name="Picture 6"/>
          <p:cNvPicPr>
            <a:picLocks noChangeAspect="1"/>
          </p:cNvPicPr>
          <p:nvPr/>
        </p:nvPicPr>
        <p:blipFill>
          <a:blip r:embed="rId2"/>
          <a:stretch>
            <a:fillRect/>
          </a:stretch>
        </p:blipFill>
        <p:spPr>
          <a:xfrm>
            <a:off x="226914" y="2853369"/>
            <a:ext cx="6185037" cy="4004631"/>
          </a:xfrm>
          <a:prstGeom prst="rect">
            <a:avLst/>
          </a:prstGeom>
        </p:spPr>
      </p:pic>
      <p:pic>
        <p:nvPicPr>
          <p:cNvPr id="8" name="Picture 7"/>
          <p:cNvPicPr/>
          <p:nvPr/>
        </p:nvPicPr>
        <p:blipFill>
          <a:blip r:embed="rId3"/>
          <a:stretch>
            <a:fillRect/>
          </a:stretch>
        </p:blipFill>
        <p:spPr>
          <a:xfrm>
            <a:off x="6411951" y="2853369"/>
            <a:ext cx="5662817" cy="4004631"/>
          </a:xfrm>
          <a:prstGeom prst="rect">
            <a:avLst/>
          </a:prstGeom>
        </p:spPr>
      </p:pic>
      <p:sp>
        <p:nvSpPr>
          <p:cNvPr id="3" name="TextBox 2"/>
          <p:cNvSpPr txBox="1"/>
          <p:nvPr/>
        </p:nvSpPr>
        <p:spPr>
          <a:xfrm>
            <a:off x="0" y="1264043"/>
            <a:ext cx="1233889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UCLA was not predicted as Sweet 16 in our model, but there are some interesting insight for UCLA games.</a:t>
            </a:r>
          </a:p>
          <a:p>
            <a:r>
              <a:rPr lang="en-US" dirty="0"/>
              <a:t>     </a:t>
            </a:r>
            <a:r>
              <a:rPr lang="en-US" dirty="0" smtClean="0"/>
              <a:t>Compared </a:t>
            </a:r>
            <a:r>
              <a:rPr lang="en-US" dirty="0"/>
              <a:t>to other teams with higher ranking seed, UCLA has:</a:t>
            </a:r>
          </a:p>
          <a:p>
            <a:r>
              <a:rPr lang="en-US" dirty="0"/>
              <a:t>      </a:t>
            </a:r>
            <a:r>
              <a:rPr lang="en-US" dirty="0" smtClean="0"/>
              <a:t>  I. higher </a:t>
            </a:r>
            <a:r>
              <a:rPr lang="en-US" dirty="0"/>
              <a:t>difference of offensive and defensive efficiency</a:t>
            </a:r>
          </a:p>
          <a:p>
            <a:r>
              <a:rPr lang="en-US" dirty="0"/>
              <a:t>      </a:t>
            </a:r>
            <a:r>
              <a:rPr lang="en-US" dirty="0" smtClean="0"/>
              <a:t>  II. </a:t>
            </a:r>
            <a:r>
              <a:rPr lang="en-US" dirty="0"/>
              <a:t>higher difference of effective field goal and lower difference of turnover per possession</a:t>
            </a:r>
          </a:p>
          <a:p>
            <a:pPr marL="285750" indent="-285750">
              <a:buFont typeface="Arial" panose="020B0604020202020204" pitchFamily="34" charset="0"/>
              <a:buChar char="•"/>
            </a:pPr>
            <a:r>
              <a:rPr lang="en-US" dirty="0"/>
              <a:t>Possible reason: UCLA belongs to South region, the most competitive region, leading to lower predicted winning probability.  </a:t>
            </a:r>
          </a:p>
          <a:p>
            <a:endParaRPr lang="en-US" dirty="0"/>
          </a:p>
        </p:txBody>
      </p:sp>
    </p:spTree>
    <p:extLst>
      <p:ext uri="{BB962C8B-B14F-4D97-AF65-F5344CB8AC3E}">
        <p14:creationId xmlns:p14="http://schemas.microsoft.com/office/powerpoint/2010/main" val="631153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930" y="1627321"/>
            <a:ext cx="10515600" cy="4351338"/>
          </a:xfrm>
        </p:spPr>
        <p:txBody>
          <a:bodyPr>
            <a:normAutofit/>
          </a:bodyPr>
          <a:lstStyle/>
          <a:p>
            <a:pPr>
              <a:lnSpc>
                <a:spcPct val="150000"/>
              </a:lnSpc>
            </a:pPr>
            <a:r>
              <a:rPr lang="en-US" sz="2000" dirty="0" smtClean="0"/>
              <a:t>(1) 4 </a:t>
            </a:r>
            <a:r>
              <a:rPr lang="en-US" sz="2000" dirty="0"/>
              <a:t>factors, </a:t>
            </a:r>
            <a:r>
              <a:rPr lang="en-US" sz="2000" dirty="0" smtClean="0"/>
              <a:t>(2) Distance</a:t>
            </a:r>
            <a:r>
              <a:rPr lang="en-US" sz="2000" dirty="0"/>
              <a:t>, </a:t>
            </a:r>
            <a:r>
              <a:rPr lang="en-US" sz="2000" dirty="0" smtClean="0"/>
              <a:t>(3) Adjusted </a:t>
            </a:r>
            <a:r>
              <a:rPr lang="en-US" sz="2000" dirty="0"/>
              <a:t>Offense Efficiency and </a:t>
            </a:r>
            <a:r>
              <a:rPr lang="en-US" sz="2000" dirty="0" smtClean="0"/>
              <a:t>(4) Adjusted </a:t>
            </a:r>
            <a:r>
              <a:rPr lang="en-US" sz="2000" dirty="0"/>
              <a:t>Defense Efficiency are important variables for predicting </a:t>
            </a:r>
            <a:r>
              <a:rPr lang="en-US" sz="2000" dirty="0" smtClean="0"/>
              <a:t>winning </a:t>
            </a:r>
            <a:r>
              <a:rPr lang="en-US" sz="2000" dirty="0"/>
              <a:t>probability.</a:t>
            </a:r>
          </a:p>
          <a:p>
            <a:pPr>
              <a:lnSpc>
                <a:spcPct val="150000"/>
              </a:lnSpc>
            </a:pPr>
            <a:r>
              <a:rPr lang="en-US" sz="2000" dirty="0"/>
              <a:t>Point spread with weighted combination model can decrease log loss efficiently by predicting upset </a:t>
            </a:r>
            <a:r>
              <a:rPr lang="en-US" sz="2000" dirty="0" smtClean="0"/>
              <a:t>match. </a:t>
            </a:r>
            <a:r>
              <a:rPr lang="en-US" sz="2000" dirty="0"/>
              <a:t>(e.g. Middle Tennessee State (#12) </a:t>
            </a:r>
            <a:r>
              <a:rPr lang="en-US" sz="2000" dirty="0" smtClean="0"/>
              <a:t>beat </a:t>
            </a:r>
            <a:r>
              <a:rPr lang="en-US" sz="2000" dirty="0"/>
              <a:t>Minnesota (#5) </a:t>
            </a:r>
            <a:r>
              <a:rPr lang="en-US" sz="2000" dirty="0" smtClean="0"/>
              <a:t>with </a:t>
            </a:r>
            <a:r>
              <a:rPr lang="en-US" sz="2000" dirty="0"/>
              <a:t>lower seed rank)</a:t>
            </a:r>
          </a:p>
          <a:p>
            <a:pPr>
              <a:lnSpc>
                <a:spcPts val="2400"/>
              </a:lnSpc>
            </a:pPr>
            <a:r>
              <a:rPr lang="en-US" sz="2000" dirty="0"/>
              <a:t> Prediction summary of 2017</a:t>
            </a:r>
          </a:p>
          <a:p>
            <a:pPr marL="576263" indent="-173038">
              <a:lnSpc>
                <a:spcPts val="2400"/>
              </a:lnSpc>
              <a:buFont typeface="+mj-lt"/>
              <a:buAutoNum type="romanUcPeriod"/>
            </a:pPr>
            <a:r>
              <a:rPr lang="en-US" sz="2000" dirty="0"/>
              <a:t>First round: </a:t>
            </a:r>
            <a:r>
              <a:rPr lang="en-US" sz="2000" dirty="0">
                <a:solidFill>
                  <a:srgbClr val="FF6600"/>
                </a:solidFill>
              </a:rPr>
              <a:t>90.60%</a:t>
            </a:r>
            <a:r>
              <a:rPr lang="en-US" sz="2000" dirty="0"/>
              <a:t> (29/32) </a:t>
            </a:r>
          </a:p>
          <a:p>
            <a:pPr marL="403225" indent="0">
              <a:lnSpc>
                <a:spcPts val="2400"/>
              </a:lnSpc>
              <a:buFont typeface="+mj-lt"/>
              <a:buAutoNum type="romanUcPeriod"/>
            </a:pPr>
            <a:r>
              <a:rPr lang="en-US" sz="2000" dirty="0"/>
              <a:t> Sweet 16: </a:t>
            </a:r>
            <a:r>
              <a:rPr lang="en-US" sz="2000" dirty="0">
                <a:solidFill>
                  <a:srgbClr val="FF6600"/>
                </a:solidFill>
              </a:rPr>
              <a:t>83.33% </a:t>
            </a:r>
            <a:r>
              <a:rPr lang="en-US" sz="2000" dirty="0" smtClean="0"/>
              <a:t>(40/48) </a:t>
            </a:r>
            <a:endParaRPr lang="en-US" sz="2000" dirty="0"/>
          </a:p>
          <a:p>
            <a:pPr marL="511175" indent="-107950">
              <a:lnSpc>
                <a:spcPts val="2400"/>
              </a:lnSpc>
              <a:buFont typeface="+mj-lt"/>
              <a:buAutoNum type="romanUcPeriod"/>
            </a:pPr>
            <a:r>
              <a:rPr lang="en-US" sz="2000" dirty="0"/>
              <a:t> </a:t>
            </a:r>
            <a:r>
              <a:rPr lang="en-US" sz="2000" dirty="0" smtClean="0"/>
              <a:t>Predicted </a:t>
            </a:r>
            <a:r>
              <a:rPr lang="en-US" sz="2000" dirty="0"/>
              <a:t>Champion: </a:t>
            </a:r>
            <a:r>
              <a:rPr lang="en-US" sz="2000" dirty="0" smtClean="0"/>
              <a:t>      </a:t>
            </a:r>
            <a:r>
              <a:rPr lang="en-US" sz="3600" dirty="0" smtClean="0"/>
              <a:t>Gonzaga Bulldogs</a:t>
            </a:r>
            <a:endParaRPr lang="en-US" sz="3600" dirty="0"/>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12</a:t>
            </a:r>
          </a:p>
        </p:txBody>
      </p:sp>
      <p:sp>
        <p:nvSpPr>
          <p:cNvPr id="7" name="Title 1"/>
          <p:cNvSpPr>
            <a:spLocks noGrp="1"/>
          </p:cNvSpPr>
          <p:nvPr>
            <p:ph type="title"/>
          </p:nvPr>
        </p:nvSpPr>
        <p:spPr>
          <a:xfrm>
            <a:off x="838199" y="365126"/>
            <a:ext cx="8182511" cy="610920"/>
          </a:xfrm>
        </p:spPr>
        <p:txBody>
          <a:bodyPr>
            <a:normAutofit fontScale="90000"/>
          </a:bodyPr>
          <a:lstStyle/>
          <a:p>
            <a:r>
              <a:rPr lang="en-US" dirty="0" smtClean="0"/>
              <a:t>Conclusion</a:t>
            </a:r>
            <a:endParaRPr lang="en-US" dirty="0"/>
          </a:p>
        </p:txBody>
      </p:sp>
      <p:pic>
        <p:nvPicPr>
          <p:cNvPr id="9" name="Picture 8"/>
          <p:cNvPicPr>
            <a:picLocks noChangeAspect="1"/>
          </p:cNvPicPr>
          <p:nvPr/>
        </p:nvPicPr>
        <p:blipFill>
          <a:blip r:embed="rId2"/>
          <a:stretch>
            <a:fillRect/>
          </a:stretch>
        </p:blipFill>
        <p:spPr>
          <a:xfrm>
            <a:off x="7481830" y="3739734"/>
            <a:ext cx="3695700" cy="2725200"/>
          </a:xfrm>
          <a:prstGeom prst="rect">
            <a:avLst/>
          </a:prstGeom>
        </p:spPr>
      </p:pic>
    </p:spTree>
    <p:extLst>
      <p:ext uri="{BB962C8B-B14F-4D97-AF65-F5344CB8AC3E}">
        <p14:creationId xmlns:p14="http://schemas.microsoft.com/office/powerpoint/2010/main" val="1163951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Appendix 1 – Predicted Brackets </a:t>
            </a:r>
            <a:endParaRPr lang="en-US" dirty="0"/>
          </a:p>
        </p:txBody>
      </p:sp>
      <p:pic>
        <p:nvPicPr>
          <p:cNvPr id="3" name="Picture 2"/>
          <p:cNvPicPr>
            <a:picLocks noChangeAspect="1"/>
          </p:cNvPicPr>
          <p:nvPr/>
        </p:nvPicPr>
        <p:blipFill>
          <a:blip r:embed="rId3"/>
          <a:stretch>
            <a:fillRect/>
          </a:stretch>
        </p:blipFill>
        <p:spPr>
          <a:xfrm>
            <a:off x="962459" y="1141046"/>
            <a:ext cx="10283609" cy="5716955"/>
          </a:xfrm>
          <a:prstGeom prst="rect">
            <a:avLst/>
          </a:prstGeom>
        </p:spPr>
      </p:pic>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13</a:t>
            </a:r>
            <a:endParaRPr lang="en-US" dirty="0">
              <a:solidFill>
                <a:schemeClr val="bg1"/>
              </a:solidFill>
            </a:endParaRPr>
          </a:p>
        </p:txBody>
      </p:sp>
    </p:spTree>
    <p:extLst>
      <p:ext uri="{BB962C8B-B14F-4D97-AF65-F5344CB8AC3E}">
        <p14:creationId xmlns:p14="http://schemas.microsoft.com/office/powerpoint/2010/main" val="1215608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Summary </a:t>
            </a:r>
            <a:endParaRPr lang="en-US" dirty="0"/>
          </a:p>
        </p:txBody>
      </p:sp>
      <p:sp>
        <p:nvSpPr>
          <p:cNvPr id="3" name="Content Placeholder 2"/>
          <p:cNvSpPr>
            <a:spLocks noGrp="1"/>
          </p:cNvSpPr>
          <p:nvPr>
            <p:ph idx="1"/>
          </p:nvPr>
        </p:nvSpPr>
        <p:spPr>
          <a:xfrm>
            <a:off x="838200" y="1299482"/>
            <a:ext cx="10515600" cy="5558518"/>
          </a:xfrm>
        </p:spPr>
        <p:txBody>
          <a:bodyPr>
            <a:noAutofit/>
          </a:bodyPr>
          <a:lstStyle/>
          <a:p>
            <a:r>
              <a:rPr lang="en-US" sz="2000" b="1" dirty="0" smtClean="0"/>
              <a:t>Objective</a:t>
            </a:r>
            <a:r>
              <a:rPr lang="en-US" sz="2000" b="1" dirty="0" smtClean="0"/>
              <a:t>:</a:t>
            </a:r>
            <a:r>
              <a:rPr lang="en-US" sz="2000" dirty="0" smtClean="0"/>
              <a:t> </a:t>
            </a:r>
          </a:p>
          <a:p>
            <a:pPr marL="0" indent="0">
              <a:lnSpc>
                <a:spcPts val="1600"/>
              </a:lnSpc>
              <a:buNone/>
            </a:pPr>
            <a:r>
              <a:rPr lang="en-US" sz="2000" dirty="0"/>
              <a:t> </a:t>
            </a:r>
            <a:r>
              <a:rPr lang="en-US" sz="2000" dirty="0" smtClean="0"/>
              <a:t>    Establishing models with 2003 to 2016 game data to (1) predict 2017 match </a:t>
            </a:r>
            <a:r>
              <a:rPr lang="en-US" sz="2000" dirty="0"/>
              <a:t>outcomes </a:t>
            </a:r>
            <a:endParaRPr lang="en-US" sz="2000" dirty="0" smtClean="0"/>
          </a:p>
          <a:p>
            <a:pPr marL="0" indent="0">
              <a:lnSpc>
                <a:spcPts val="1600"/>
              </a:lnSpc>
              <a:buNone/>
            </a:pPr>
            <a:r>
              <a:rPr lang="en-US" sz="2000" dirty="0" smtClean="0"/>
              <a:t>     and (2) minimize log loss.</a:t>
            </a:r>
            <a:endParaRPr lang="en-US" sz="2000" dirty="0"/>
          </a:p>
          <a:p>
            <a:pPr marL="403225" indent="0">
              <a:lnSpc>
                <a:spcPts val="1600"/>
              </a:lnSpc>
              <a:buNone/>
            </a:pPr>
            <a:r>
              <a:rPr lang="en-US" altLang="zh-CN" sz="2000" b="1" dirty="0" smtClean="0"/>
              <a:t>  I. Final </a:t>
            </a:r>
            <a:r>
              <a:rPr lang="en-US" altLang="zh-CN" sz="2000" b="1" dirty="0"/>
              <a:t>Model:</a:t>
            </a:r>
            <a:r>
              <a:rPr lang="en-US" sz="2000" dirty="0"/>
              <a:t> The weighted combination of two nominal logistic classifiers yields the lowest </a:t>
            </a:r>
            <a:endParaRPr lang="en-US" sz="2000" dirty="0" smtClean="0"/>
          </a:p>
          <a:p>
            <a:pPr marL="403225" indent="0">
              <a:lnSpc>
                <a:spcPts val="1600"/>
              </a:lnSpc>
              <a:buNone/>
            </a:pPr>
            <a:r>
              <a:rPr lang="en-US" sz="2000" dirty="0"/>
              <a:t> </a:t>
            </a:r>
            <a:r>
              <a:rPr lang="en-US" sz="2000" dirty="0" smtClean="0"/>
              <a:t>     log loss</a:t>
            </a:r>
          </a:p>
          <a:p>
            <a:pPr marL="403225" indent="0">
              <a:lnSpc>
                <a:spcPts val="1600"/>
              </a:lnSpc>
              <a:buNone/>
            </a:pPr>
            <a:r>
              <a:rPr lang="en-US" sz="2000" b="1" dirty="0" smtClean="0"/>
              <a:t>  II. Log loss:</a:t>
            </a:r>
            <a:r>
              <a:rPr lang="en-US" sz="2000" dirty="0" smtClean="0"/>
              <a:t> a metric </a:t>
            </a:r>
            <a:r>
              <a:rPr lang="en-US" sz="2000" dirty="0"/>
              <a:t>measures the accuracy of a classifier. The loss function quantifies the </a:t>
            </a:r>
            <a:r>
              <a:rPr lang="en-US" sz="2000" dirty="0" smtClean="0"/>
              <a:t> </a:t>
            </a:r>
          </a:p>
          <a:p>
            <a:pPr marL="403225" indent="0">
              <a:lnSpc>
                <a:spcPts val="1600"/>
              </a:lnSpc>
              <a:buNone/>
            </a:pPr>
            <a:r>
              <a:rPr lang="en-US" sz="2000" dirty="0"/>
              <a:t> </a:t>
            </a:r>
            <a:r>
              <a:rPr lang="en-US" sz="2000" dirty="0" smtClean="0"/>
              <a:t>     amount </a:t>
            </a:r>
            <a:r>
              <a:rPr lang="en-US" sz="2000" dirty="0"/>
              <a:t>by which the prediction deviates from the actual </a:t>
            </a:r>
            <a:r>
              <a:rPr lang="en-US" sz="2000" dirty="0" smtClean="0"/>
              <a:t>value. Our lowest log loss of final </a:t>
            </a:r>
          </a:p>
          <a:p>
            <a:pPr marL="403225" indent="0">
              <a:lnSpc>
                <a:spcPts val="1600"/>
              </a:lnSpc>
              <a:buNone/>
            </a:pPr>
            <a:r>
              <a:rPr lang="en-US" sz="2000" dirty="0"/>
              <a:t> </a:t>
            </a:r>
            <a:r>
              <a:rPr lang="en-US" sz="2000" dirty="0" smtClean="0"/>
              <a:t>     model is  </a:t>
            </a:r>
            <a:r>
              <a:rPr lang="en-US" sz="2000" b="1" dirty="0" smtClean="0">
                <a:solidFill>
                  <a:srgbClr val="FF6600"/>
                </a:solidFill>
              </a:rPr>
              <a:t>0.5237</a:t>
            </a:r>
            <a:r>
              <a:rPr lang="en-US" sz="2000" b="1" dirty="0" smtClean="0">
                <a:solidFill>
                  <a:srgbClr val="FF6600"/>
                </a:solidFill>
              </a:rPr>
              <a:t>     </a:t>
            </a:r>
            <a:endParaRPr lang="en-US" sz="2000" b="1" dirty="0" smtClean="0">
              <a:solidFill>
                <a:srgbClr val="FF6600"/>
              </a:solidFill>
            </a:endParaRPr>
          </a:p>
          <a:p>
            <a:r>
              <a:rPr lang="en-US" sz="2000" b="1" dirty="0" smtClean="0"/>
              <a:t>Prediction summary of 2017 games</a:t>
            </a:r>
          </a:p>
          <a:p>
            <a:pPr marL="403225" indent="0">
              <a:buNone/>
            </a:pPr>
            <a:r>
              <a:rPr lang="en-US" sz="2000" b="1" dirty="0" smtClean="0"/>
              <a:t>  I. First round:</a:t>
            </a:r>
            <a:r>
              <a:rPr lang="en-US" sz="2000" dirty="0" smtClean="0"/>
              <a:t> </a:t>
            </a:r>
            <a:r>
              <a:rPr lang="en-US" sz="2000" b="1" dirty="0" smtClean="0">
                <a:solidFill>
                  <a:srgbClr val="FF6600"/>
                </a:solidFill>
              </a:rPr>
              <a:t>90.60%</a:t>
            </a:r>
            <a:r>
              <a:rPr lang="en-US" sz="2000" b="1" dirty="0" smtClean="0"/>
              <a:t> </a:t>
            </a:r>
            <a:r>
              <a:rPr lang="en-US" sz="2000" dirty="0" smtClean="0"/>
              <a:t>(</a:t>
            </a:r>
            <a:r>
              <a:rPr lang="en-US" sz="2000" dirty="0"/>
              <a:t>29/32</a:t>
            </a:r>
            <a:r>
              <a:rPr lang="en-US" sz="2000" dirty="0" smtClean="0"/>
              <a:t>) </a:t>
            </a:r>
          </a:p>
          <a:p>
            <a:pPr marL="403225" indent="0">
              <a:buNone/>
            </a:pPr>
            <a:r>
              <a:rPr lang="en-US" sz="2000" b="1" dirty="0" smtClean="0"/>
              <a:t>  II. Sweet 16: </a:t>
            </a:r>
            <a:r>
              <a:rPr lang="en-US" sz="2000" b="1" dirty="0" smtClean="0">
                <a:solidFill>
                  <a:srgbClr val="FF6600"/>
                </a:solidFill>
              </a:rPr>
              <a:t>83.33% </a:t>
            </a:r>
            <a:r>
              <a:rPr lang="en-US" sz="2000" dirty="0" smtClean="0"/>
              <a:t>(40/48) </a:t>
            </a:r>
          </a:p>
          <a:p>
            <a:pPr marL="403225" indent="0">
              <a:buNone/>
            </a:pPr>
            <a:r>
              <a:rPr lang="en-US" sz="2000" b="1" dirty="0" smtClean="0"/>
              <a:t>  III. Predicted Champion:</a:t>
            </a:r>
            <a:r>
              <a:rPr lang="en-US" sz="2000" dirty="0" smtClean="0"/>
              <a:t>   </a:t>
            </a:r>
            <a:r>
              <a:rPr lang="en-US" sz="3200" dirty="0" smtClean="0"/>
              <a:t>Gonzaga </a:t>
            </a:r>
            <a:r>
              <a:rPr lang="en-US" sz="3200" dirty="0" smtClean="0"/>
              <a:t>Bulldogs</a:t>
            </a:r>
            <a:endParaRPr lang="en-US" sz="2000" dirty="0"/>
          </a:p>
          <a:p>
            <a:pPr>
              <a:lnSpc>
                <a:spcPts val="1800"/>
              </a:lnSpc>
              <a:buFont typeface="Arial" panose="020B0604020202020204" pitchFamily="34" charset="0"/>
              <a:buChar char="•"/>
            </a:pPr>
            <a:r>
              <a:rPr lang="en-US" sz="2000" b="1" dirty="0" smtClean="0"/>
              <a:t>Robust model</a:t>
            </a:r>
          </a:p>
          <a:p>
            <a:pPr marL="230188" indent="-230188">
              <a:lnSpc>
                <a:spcPts val="1800"/>
              </a:lnSpc>
              <a:buNone/>
            </a:pPr>
            <a:r>
              <a:rPr lang="en-US" sz="2000" dirty="0"/>
              <a:t> </a:t>
            </a:r>
            <a:r>
              <a:rPr lang="en-US" sz="2000" dirty="0" smtClean="0"/>
              <a:t>        </a:t>
            </a:r>
            <a:r>
              <a:rPr lang="en-US" sz="2000" b="1" dirty="0" smtClean="0"/>
              <a:t>I.</a:t>
            </a:r>
            <a:r>
              <a:rPr lang="en-US" sz="2000" dirty="0" smtClean="0"/>
              <a:t> High accuracy and </a:t>
            </a:r>
            <a:r>
              <a:rPr lang="en-US" sz="2000" dirty="0" smtClean="0"/>
              <a:t>optimized </a:t>
            </a:r>
            <a:r>
              <a:rPr lang="en-US" sz="2000" dirty="0" smtClean="0"/>
              <a:t>log loss</a:t>
            </a:r>
          </a:p>
          <a:p>
            <a:pPr marL="230188" indent="-230188">
              <a:lnSpc>
                <a:spcPts val="1800"/>
              </a:lnSpc>
              <a:buNone/>
            </a:pPr>
            <a:r>
              <a:rPr lang="en-US" sz="2000" dirty="0"/>
              <a:t> </a:t>
            </a:r>
            <a:r>
              <a:rPr lang="en-US" sz="2000" dirty="0" smtClean="0"/>
              <a:t>        </a:t>
            </a:r>
            <a:r>
              <a:rPr lang="en-US" sz="2000" b="1" dirty="0" smtClean="0"/>
              <a:t>II. </a:t>
            </a:r>
            <a:r>
              <a:rPr lang="en-US" sz="2000" dirty="0" smtClean="0"/>
              <a:t>Adopting Integrated variables can explain most cases and decrease the number of variables</a:t>
            </a:r>
            <a:endParaRPr lang="en-US" sz="1800" dirty="0"/>
          </a:p>
          <a:p>
            <a:pPr marL="0" indent="0">
              <a:buNone/>
            </a:pPr>
            <a:endParaRPr lang="en-US" sz="1800" dirty="0"/>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0889" y="4068715"/>
            <a:ext cx="1660300" cy="1659611"/>
          </a:xfrm>
          <a:prstGeom prst="rect">
            <a:avLst/>
          </a:prstGeom>
        </p:spPr>
      </p:pic>
    </p:spTree>
    <p:extLst>
      <p:ext uri="{BB962C8B-B14F-4D97-AF65-F5344CB8AC3E}">
        <p14:creationId xmlns:p14="http://schemas.microsoft.com/office/powerpoint/2010/main" val="11086651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Process</a:t>
            </a:r>
          </a:p>
        </p:txBody>
      </p:sp>
      <p:sp>
        <p:nvSpPr>
          <p:cNvPr id="13"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2</a:t>
            </a:r>
          </a:p>
        </p:txBody>
      </p:sp>
      <p:sp>
        <p:nvSpPr>
          <p:cNvPr id="47" name="TextBox 46"/>
          <p:cNvSpPr txBox="1"/>
          <p:nvPr/>
        </p:nvSpPr>
        <p:spPr>
          <a:xfrm>
            <a:off x="814742" y="1463984"/>
            <a:ext cx="1639038" cy="369332"/>
          </a:xfrm>
          <a:prstGeom prst="rect">
            <a:avLst/>
          </a:prstGeom>
          <a:noFill/>
        </p:spPr>
        <p:txBody>
          <a:bodyPr wrap="none" rtlCol="0">
            <a:spAutoFit/>
          </a:bodyPr>
          <a:lstStyle/>
          <a:p>
            <a:r>
              <a:rPr lang="en-US" b="1" dirty="0"/>
              <a:t>Data Collection</a:t>
            </a:r>
          </a:p>
        </p:txBody>
      </p:sp>
      <p:sp>
        <p:nvSpPr>
          <p:cNvPr id="48" name="TextBox 47"/>
          <p:cNvSpPr txBox="1"/>
          <p:nvPr/>
        </p:nvSpPr>
        <p:spPr>
          <a:xfrm>
            <a:off x="2713223" y="1467077"/>
            <a:ext cx="2013565" cy="369332"/>
          </a:xfrm>
          <a:prstGeom prst="rect">
            <a:avLst/>
          </a:prstGeom>
          <a:noFill/>
        </p:spPr>
        <p:txBody>
          <a:bodyPr wrap="none" rtlCol="0">
            <a:spAutoFit/>
          </a:bodyPr>
          <a:lstStyle/>
          <a:p>
            <a:r>
              <a:rPr lang="en-US" b="1" dirty="0"/>
              <a:t>Data Preprocessing</a:t>
            </a:r>
          </a:p>
        </p:txBody>
      </p:sp>
      <p:sp>
        <p:nvSpPr>
          <p:cNvPr id="49" name="TextBox 48"/>
          <p:cNvSpPr txBox="1"/>
          <p:nvPr/>
        </p:nvSpPr>
        <p:spPr>
          <a:xfrm>
            <a:off x="4957203" y="1367478"/>
            <a:ext cx="1635384" cy="646331"/>
          </a:xfrm>
          <a:prstGeom prst="rect">
            <a:avLst/>
          </a:prstGeom>
          <a:noFill/>
        </p:spPr>
        <p:txBody>
          <a:bodyPr wrap="none" rtlCol="0">
            <a:spAutoFit/>
          </a:bodyPr>
          <a:lstStyle/>
          <a:p>
            <a:pPr algn="ctr"/>
            <a:r>
              <a:rPr lang="en-US" b="1" dirty="0"/>
              <a:t>Model </a:t>
            </a:r>
            <a:r>
              <a:rPr lang="en-US" b="1" dirty="0" smtClean="0"/>
              <a:t>Building</a:t>
            </a:r>
          </a:p>
          <a:p>
            <a:pPr algn="ctr"/>
            <a:r>
              <a:rPr lang="en-US" b="1" dirty="0" smtClean="0"/>
              <a:t>(2 Models)</a:t>
            </a:r>
            <a:endParaRPr lang="en-US" b="1" dirty="0"/>
          </a:p>
        </p:txBody>
      </p:sp>
      <p:sp>
        <p:nvSpPr>
          <p:cNvPr id="50" name="TextBox 49"/>
          <p:cNvSpPr txBox="1"/>
          <p:nvPr/>
        </p:nvSpPr>
        <p:spPr>
          <a:xfrm>
            <a:off x="6942746" y="1466888"/>
            <a:ext cx="2088520" cy="369332"/>
          </a:xfrm>
          <a:prstGeom prst="rect">
            <a:avLst/>
          </a:prstGeom>
          <a:noFill/>
        </p:spPr>
        <p:txBody>
          <a:bodyPr wrap="none" rtlCol="0">
            <a:spAutoFit/>
          </a:bodyPr>
          <a:lstStyle/>
          <a:p>
            <a:r>
              <a:rPr lang="en-US" b="1" dirty="0"/>
              <a:t>Model Combination</a:t>
            </a:r>
          </a:p>
        </p:txBody>
      </p:sp>
      <p:sp>
        <p:nvSpPr>
          <p:cNvPr id="51" name="TextBox 50"/>
          <p:cNvSpPr txBox="1"/>
          <p:nvPr/>
        </p:nvSpPr>
        <p:spPr>
          <a:xfrm>
            <a:off x="9573739" y="1466888"/>
            <a:ext cx="1700850" cy="369332"/>
          </a:xfrm>
          <a:prstGeom prst="rect">
            <a:avLst/>
          </a:prstGeom>
          <a:noFill/>
        </p:spPr>
        <p:txBody>
          <a:bodyPr wrap="none" rtlCol="0">
            <a:spAutoFit/>
          </a:bodyPr>
          <a:lstStyle/>
          <a:p>
            <a:r>
              <a:rPr lang="en-US" b="1" dirty="0"/>
              <a:t>Final evaluation</a:t>
            </a:r>
          </a:p>
        </p:txBody>
      </p:sp>
      <p:sp>
        <p:nvSpPr>
          <p:cNvPr id="9" name="Rounded Rectangle 8"/>
          <p:cNvSpPr/>
          <p:nvPr/>
        </p:nvSpPr>
        <p:spPr>
          <a:xfrm>
            <a:off x="685667" y="3078640"/>
            <a:ext cx="1827170"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Box </a:t>
            </a:r>
            <a:r>
              <a:rPr lang="en-US" sz="1600" dirty="0" smtClean="0">
                <a:solidFill>
                  <a:schemeClr val="tx1"/>
                </a:solidFill>
              </a:rPr>
              <a:t>score data </a:t>
            </a:r>
            <a:r>
              <a:rPr lang="en-US" sz="1600" dirty="0">
                <a:solidFill>
                  <a:schemeClr val="tx1"/>
                </a:solidFill>
              </a:rPr>
              <a:t>fetching</a:t>
            </a:r>
          </a:p>
        </p:txBody>
      </p:sp>
      <p:sp>
        <p:nvSpPr>
          <p:cNvPr id="11" name="Rounded Rectangle 10"/>
          <p:cNvSpPr/>
          <p:nvPr/>
        </p:nvSpPr>
        <p:spPr>
          <a:xfrm>
            <a:off x="2793720" y="2158055"/>
            <a:ext cx="1827170"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Data merging</a:t>
            </a:r>
            <a:endParaRPr lang="en-US" sz="1600" dirty="0">
              <a:solidFill>
                <a:schemeClr val="tx1"/>
              </a:solidFill>
            </a:endParaRPr>
          </a:p>
        </p:txBody>
      </p:sp>
      <p:sp>
        <p:nvSpPr>
          <p:cNvPr id="14" name="Rounded Rectangle 13"/>
          <p:cNvSpPr/>
          <p:nvPr/>
        </p:nvSpPr>
        <p:spPr>
          <a:xfrm>
            <a:off x="2784908" y="3075983"/>
            <a:ext cx="1827170"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Variable Difference</a:t>
            </a:r>
          </a:p>
          <a:p>
            <a:pPr algn="ctr"/>
            <a:r>
              <a:rPr lang="en-US" sz="1600" dirty="0" smtClean="0">
                <a:solidFill>
                  <a:schemeClr val="tx1"/>
                </a:solidFill>
              </a:rPr>
              <a:t>calculation</a:t>
            </a:r>
            <a:endParaRPr lang="en-US" sz="1600" dirty="0">
              <a:solidFill>
                <a:schemeClr val="tx1"/>
              </a:solidFill>
            </a:endParaRPr>
          </a:p>
        </p:txBody>
      </p:sp>
      <p:sp>
        <p:nvSpPr>
          <p:cNvPr id="15" name="Rounded Rectangle 14"/>
          <p:cNvSpPr/>
          <p:nvPr/>
        </p:nvSpPr>
        <p:spPr>
          <a:xfrm>
            <a:off x="4977593" y="2158055"/>
            <a:ext cx="1744579"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Variable selection</a:t>
            </a:r>
          </a:p>
        </p:txBody>
      </p:sp>
      <p:sp>
        <p:nvSpPr>
          <p:cNvPr id="16" name="Rounded Rectangle 15"/>
          <p:cNvSpPr/>
          <p:nvPr/>
        </p:nvSpPr>
        <p:spPr>
          <a:xfrm>
            <a:off x="4973187" y="3075983"/>
            <a:ext cx="1744579"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Model selection</a:t>
            </a:r>
          </a:p>
        </p:txBody>
      </p:sp>
      <p:sp>
        <p:nvSpPr>
          <p:cNvPr id="17" name="Rounded Rectangle 16"/>
          <p:cNvSpPr/>
          <p:nvPr/>
        </p:nvSpPr>
        <p:spPr>
          <a:xfrm>
            <a:off x="4973187" y="3993911"/>
            <a:ext cx="1719783"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Model </a:t>
            </a:r>
            <a:r>
              <a:rPr lang="en-US" sz="1600" dirty="0" smtClean="0">
                <a:solidFill>
                  <a:schemeClr val="tx1"/>
                </a:solidFill>
              </a:rPr>
              <a:t>optimization for </a:t>
            </a:r>
            <a:r>
              <a:rPr lang="en-US" sz="1600" b="1" dirty="0" smtClean="0">
                <a:solidFill>
                  <a:srgbClr val="FF6600"/>
                </a:solidFill>
              </a:rPr>
              <a:t>Model 1</a:t>
            </a:r>
            <a:endParaRPr lang="en-US" sz="1600" b="1" dirty="0">
              <a:solidFill>
                <a:srgbClr val="FF6600"/>
              </a:solidFill>
            </a:endParaRPr>
          </a:p>
        </p:txBody>
      </p:sp>
      <p:sp>
        <p:nvSpPr>
          <p:cNvPr id="18" name="Rounded Rectangle 17"/>
          <p:cNvSpPr/>
          <p:nvPr/>
        </p:nvSpPr>
        <p:spPr>
          <a:xfrm>
            <a:off x="709201" y="5410493"/>
            <a:ext cx="1744579"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Point </a:t>
            </a:r>
            <a:r>
              <a:rPr lang="en-US" sz="1600" dirty="0">
                <a:solidFill>
                  <a:schemeClr val="tx1"/>
                </a:solidFill>
              </a:rPr>
              <a:t>S</a:t>
            </a:r>
            <a:r>
              <a:rPr lang="en-US" sz="1600" dirty="0" smtClean="0">
                <a:solidFill>
                  <a:schemeClr val="tx1"/>
                </a:solidFill>
              </a:rPr>
              <a:t>pread </a:t>
            </a:r>
            <a:r>
              <a:rPr lang="en-US" sz="1600" dirty="0">
                <a:solidFill>
                  <a:schemeClr val="tx1"/>
                </a:solidFill>
              </a:rPr>
              <a:t>data </a:t>
            </a:r>
            <a:r>
              <a:rPr lang="en-US" sz="1600" dirty="0" smtClean="0">
                <a:solidFill>
                  <a:schemeClr val="tx1"/>
                </a:solidFill>
              </a:rPr>
              <a:t>collection</a:t>
            </a:r>
            <a:endParaRPr lang="en-US" sz="1600" dirty="0">
              <a:solidFill>
                <a:schemeClr val="tx1"/>
              </a:solidFill>
            </a:endParaRPr>
          </a:p>
        </p:txBody>
      </p:sp>
      <p:sp>
        <p:nvSpPr>
          <p:cNvPr id="19" name="Rounded Rectangle 18"/>
          <p:cNvSpPr/>
          <p:nvPr/>
        </p:nvSpPr>
        <p:spPr>
          <a:xfrm>
            <a:off x="7077717" y="2158054"/>
            <a:ext cx="1905468" cy="1606385"/>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Weight </a:t>
            </a:r>
            <a:r>
              <a:rPr lang="en-US" sz="1600" dirty="0" smtClean="0">
                <a:solidFill>
                  <a:schemeClr val="tx1"/>
                </a:solidFill>
              </a:rPr>
              <a:t>Model 1 </a:t>
            </a:r>
            <a:r>
              <a:rPr lang="en-US" sz="1600" dirty="0">
                <a:solidFill>
                  <a:schemeClr val="tx1"/>
                </a:solidFill>
              </a:rPr>
              <a:t>and </a:t>
            </a:r>
            <a:r>
              <a:rPr lang="en-US" sz="1600" dirty="0" smtClean="0">
                <a:solidFill>
                  <a:schemeClr val="tx1"/>
                </a:solidFill>
              </a:rPr>
              <a:t>Model 2:</a:t>
            </a:r>
          </a:p>
          <a:p>
            <a:pPr algn="ctr"/>
            <a:r>
              <a:rPr lang="en-US" sz="1600" b="1" dirty="0" smtClean="0">
                <a:solidFill>
                  <a:srgbClr val="FF6600"/>
                </a:solidFill>
              </a:rPr>
              <a:t>Final Model</a:t>
            </a:r>
            <a:endParaRPr lang="en-US" sz="1600" b="1" dirty="0">
              <a:solidFill>
                <a:srgbClr val="FF6600"/>
              </a:solidFill>
            </a:endParaRPr>
          </a:p>
        </p:txBody>
      </p:sp>
      <p:sp>
        <p:nvSpPr>
          <p:cNvPr id="21" name="Rounded Rectangle 20"/>
          <p:cNvSpPr/>
          <p:nvPr/>
        </p:nvSpPr>
        <p:spPr>
          <a:xfrm>
            <a:off x="9334500" y="2158055"/>
            <a:ext cx="2432494" cy="1606385"/>
          </a:xfrm>
          <a:prstGeom prst="roundRect">
            <a:avLst>
              <a:gd name="adj" fmla="val 7213"/>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Accuracy</a:t>
            </a:r>
          </a:p>
          <a:p>
            <a:pPr marL="285750" indent="-285750">
              <a:buFont typeface="Arial" panose="020B0604020202020204" pitchFamily="34" charset="0"/>
              <a:buChar char="•"/>
            </a:pPr>
            <a:r>
              <a:rPr lang="en-US" sz="1600" dirty="0" smtClean="0">
                <a:solidFill>
                  <a:schemeClr val="tx1"/>
                </a:solidFill>
              </a:rPr>
              <a:t>Champion Probability</a:t>
            </a: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Average </a:t>
            </a:r>
            <a:r>
              <a:rPr lang="en-US" sz="1600" dirty="0">
                <a:solidFill>
                  <a:schemeClr val="tx1"/>
                </a:solidFill>
              </a:rPr>
              <a:t>winning probability</a:t>
            </a:r>
          </a:p>
        </p:txBody>
      </p:sp>
      <p:sp>
        <p:nvSpPr>
          <p:cNvPr id="25" name="Rounded Rectangle 24"/>
          <p:cNvSpPr/>
          <p:nvPr/>
        </p:nvSpPr>
        <p:spPr>
          <a:xfrm>
            <a:off x="4977591" y="5410493"/>
            <a:ext cx="1744579"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6600"/>
                </a:solidFill>
              </a:rPr>
              <a:t>Model 2</a:t>
            </a:r>
            <a:r>
              <a:rPr lang="en-US" sz="1600" dirty="0" smtClean="0">
                <a:solidFill>
                  <a:schemeClr val="tx1"/>
                </a:solidFill>
              </a:rPr>
              <a:t> building</a:t>
            </a:r>
            <a:endParaRPr lang="en-US" sz="1600" dirty="0">
              <a:solidFill>
                <a:schemeClr val="tx1"/>
              </a:solidFill>
            </a:endParaRPr>
          </a:p>
        </p:txBody>
      </p:sp>
      <p:cxnSp>
        <p:nvCxnSpPr>
          <p:cNvPr id="4" name="Straight Connector 3"/>
          <p:cNvCxnSpPr/>
          <p:nvPr/>
        </p:nvCxnSpPr>
        <p:spPr>
          <a:xfrm>
            <a:off x="2649723" y="2056254"/>
            <a:ext cx="0" cy="424829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70551" y="2001777"/>
            <a:ext cx="11273106" cy="154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685667" y="2155096"/>
            <a:ext cx="1827170" cy="685800"/>
          </a:xfrm>
          <a:prstGeom prst="roundRect">
            <a:avLst/>
          </a:prstGeom>
          <a:solidFill>
            <a:schemeClr val="bg1"/>
          </a:solidFill>
          <a:ln>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Data cleaning</a:t>
            </a:r>
            <a:endParaRPr lang="en-US" sz="1600" dirty="0">
              <a:solidFill>
                <a:schemeClr val="tx1"/>
              </a:solidFill>
            </a:endParaRPr>
          </a:p>
        </p:txBody>
      </p:sp>
      <p:cxnSp>
        <p:nvCxnSpPr>
          <p:cNvPr id="39" name="Straight Connector 38"/>
          <p:cNvCxnSpPr/>
          <p:nvPr/>
        </p:nvCxnSpPr>
        <p:spPr>
          <a:xfrm>
            <a:off x="4777690" y="2056254"/>
            <a:ext cx="0" cy="424829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87792" y="2054512"/>
            <a:ext cx="0" cy="424829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173110" y="2056254"/>
            <a:ext cx="0" cy="424829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ight Arrow 34"/>
          <p:cNvSpPr/>
          <p:nvPr/>
        </p:nvSpPr>
        <p:spPr>
          <a:xfrm>
            <a:off x="2532649" y="5739924"/>
            <a:ext cx="2368744" cy="95676"/>
          </a:xfrm>
          <a:prstGeom prst="rightArrow">
            <a:avLst>
              <a:gd name="adj1" fmla="val 50000"/>
              <a:gd name="adj2" fmla="val 129506"/>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6600"/>
              </a:solidFill>
            </a:endParaRPr>
          </a:p>
        </p:txBody>
      </p:sp>
      <p:sp>
        <p:nvSpPr>
          <p:cNvPr id="3" name="Rectangle 2"/>
          <p:cNvSpPr/>
          <p:nvPr/>
        </p:nvSpPr>
        <p:spPr>
          <a:xfrm>
            <a:off x="570551" y="6298343"/>
            <a:ext cx="6096000" cy="430887"/>
          </a:xfrm>
          <a:prstGeom prst="rect">
            <a:avLst/>
          </a:prstGeom>
        </p:spPr>
        <p:txBody>
          <a:bodyPr>
            <a:spAutoFit/>
          </a:bodyPr>
          <a:lstStyle/>
          <a:p>
            <a:r>
              <a:rPr lang="en-US" altLang="zh-CN" sz="1100" i="1" dirty="0" smtClean="0"/>
              <a:t>* Point</a:t>
            </a:r>
            <a:r>
              <a:rPr lang="zh-CN" altLang="en-US" sz="1100" i="1" dirty="0" smtClean="0"/>
              <a:t> </a:t>
            </a:r>
            <a:r>
              <a:rPr lang="en-US" altLang="zh-CN" sz="1100" i="1" dirty="0"/>
              <a:t>Spread is a forecast of the number of points by which stronger team is expected to defeat a weaker one, is used for betting purposes.</a:t>
            </a:r>
            <a:endParaRPr lang="en-US" altLang="zh-CN" sz="1100" i="1" dirty="0"/>
          </a:p>
        </p:txBody>
      </p:sp>
    </p:spTree>
    <p:extLst>
      <p:ext uri="{BB962C8B-B14F-4D97-AF65-F5344CB8AC3E}">
        <p14:creationId xmlns:p14="http://schemas.microsoft.com/office/powerpoint/2010/main" val="18134190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Description   </a:t>
            </a:r>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3</a:t>
            </a:r>
          </a:p>
        </p:txBody>
      </p:sp>
      <p:sp>
        <p:nvSpPr>
          <p:cNvPr id="5" name="Content Placeholder 4"/>
          <p:cNvSpPr>
            <a:spLocks noGrp="1"/>
          </p:cNvSpPr>
          <p:nvPr>
            <p:ph idx="1"/>
          </p:nvPr>
        </p:nvSpPr>
        <p:spPr>
          <a:xfrm>
            <a:off x="838199" y="1501082"/>
            <a:ext cx="10809961" cy="1811082"/>
          </a:xfrm>
        </p:spPr>
        <p:txBody>
          <a:bodyPr>
            <a:noAutofit/>
          </a:bodyPr>
          <a:lstStyle/>
          <a:p>
            <a:pPr marL="0" indent="0">
              <a:lnSpc>
                <a:spcPts val="1400"/>
              </a:lnSpc>
              <a:buNone/>
            </a:pPr>
            <a:r>
              <a:rPr lang="en-US" sz="1800" b="1" dirty="0" smtClean="0"/>
              <a:t>    </a:t>
            </a:r>
            <a:r>
              <a:rPr lang="en-US" sz="1800" b="1" dirty="0" smtClean="0">
                <a:solidFill>
                  <a:srgbClr val="FF6600"/>
                </a:solidFill>
              </a:rPr>
              <a:t>Data of MODEL 1</a:t>
            </a:r>
          </a:p>
          <a:p>
            <a:pPr>
              <a:lnSpc>
                <a:spcPts val="1400"/>
              </a:lnSpc>
            </a:pPr>
            <a:r>
              <a:rPr lang="en-US" sz="1800" b="1" dirty="0" smtClean="0"/>
              <a:t>Dataset 1</a:t>
            </a:r>
            <a:r>
              <a:rPr lang="en-US" sz="1800" dirty="0" smtClean="0"/>
              <a:t>: original data </a:t>
            </a:r>
          </a:p>
          <a:p>
            <a:pPr>
              <a:lnSpc>
                <a:spcPts val="1400"/>
              </a:lnSpc>
            </a:pPr>
            <a:r>
              <a:rPr lang="en-US" sz="1800" b="1" dirty="0" smtClean="0"/>
              <a:t>Dataset 2</a:t>
            </a:r>
            <a:r>
              <a:rPr lang="en-US" sz="1800" dirty="0" smtClean="0"/>
              <a:t>: average box score of each team during regular seasons (2003 to 2016) </a:t>
            </a:r>
          </a:p>
          <a:p>
            <a:pPr>
              <a:lnSpc>
                <a:spcPts val="1400"/>
              </a:lnSpc>
            </a:pPr>
            <a:r>
              <a:rPr lang="en-US" sz="1800" b="1" dirty="0" smtClean="0"/>
              <a:t>Advanced dataset:</a:t>
            </a:r>
            <a:r>
              <a:rPr lang="en-US" sz="1800" dirty="0" smtClean="0"/>
              <a:t> four factors </a:t>
            </a:r>
            <a:r>
              <a:rPr lang="en-US" sz="1800" dirty="0"/>
              <a:t>have no </a:t>
            </a:r>
            <a:r>
              <a:rPr lang="en-US" sz="1800" dirty="0" smtClean="0"/>
              <a:t>collinearity and explain team success.</a:t>
            </a:r>
          </a:p>
          <a:p>
            <a:pPr>
              <a:lnSpc>
                <a:spcPts val="1400"/>
              </a:lnSpc>
            </a:pPr>
            <a:r>
              <a:rPr lang="en-US" sz="1800" b="1" dirty="0" smtClean="0"/>
              <a:t>Final dataset:</a:t>
            </a:r>
            <a:r>
              <a:rPr lang="en-US" sz="1800" dirty="0" smtClean="0"/>
              <a:t> </a:t>
            </a:r>
            <a:r>
              <a:rPr lang="en-US" sz="1800" u="sng" dirty="0" smtClean="0"/>
              <a:t>variable </a:t>
            </a:r>
            <a:r>
              <a:rPr lang="en-US" sz="1800" u="sng" dirty="0" smtClean="0"/>
              <a:t>difference</a:t>
            </a:r>
            <a:r>
              <a:rPr lang="en-US" sz="1800" dirty="0" smtClean="0"/>
              <a:t> that takes two competing teams’ performance into account</a:t>
            </a:r>
            <a:endParaRPr lang="en-US" sz="1800" dirty="0"/>
          </a:p>
        </p:txBody>
      </p:sp>
      <p:sp>
        <p:nvSpPr>
          <p:cNvPr id="6" name="Rounded Rectangle 5"/>
          <p:cNvSpPr/>
          <p:nvPr/>
        </p:nvSpPr>
        <p:spPr>
          <a:xfrm>
            <a:off x="1010653" y="3211914"/>
            <a:ext cx="2336204" cy="910303"/>
          </a:xfrm>
          <a:prstGeom prst="roundRect">
            <a:avLst>
              <a:gd name="adj" fmla="val 976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smtClean="0"/>
              <a:t>Step 1:</a:t>
            </a:r>
          </a:p>
          <a:p>
            <a:pPr algn="ctr"/>
            <a:r>
              <a:rPr lang="en-US" sz="1600" dirty="0" smtClean="0"/>
              <a:t>Dataset 1</a:t>
            </a:r>
          </a:p>
        </p:txBody>
      </p:sp>
      <p:sp>
        <p:nvSpPr>
          <p:cNvPr id="15" name="Rounded Rectangle 14"/>
          <p:cNvSpPr/>
          <p:nvPr/>
        </p:nvSpPr>
        <p:spPr>
          <a:xfrm>
            <a:off x="3769218" y="3223818"/>
            <a:ext cx="2032509" cy="910302"/>
          </a:xfrm>
          <a:prstGeom prst="roundRect">
            <a:avLst>
              <a:gd name="adj" fmla="val 976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smtClean="0">
                <a:solidFill>
                  <a:schemeClr val="bg1"/>
                </a:solidFill>
              </a:rPr>
              <a:t>Step 2:</a:t>
            </a:r>
          </a:p>
          <a:p>
            <a:pPr algn="ctr"/>
            <a:r>
              <a:rPr lang="en-US" sz="1600" dirty="0" smtClean="0">
                <a:solidFill>
                  <a:schemeClr val="bg1"/>
                </a:solidFill>
              </a:rPr>
              <a:t>Dataset 2</a:t>
            </a:r>
          </a:p>
        </p:txBody>
      </p:sp>
      <p:sp>
        <p:nvSpPr>
          <p:cNvPr id="16" name="Rounded Rectangle 15"/>
          <p:cNvSpPr/>
          <p:nvPr/>
        </p:nvSpPr>
        <p:spPr>
          <a:xfrm>
            <a:off x="6315039" y="3223818"/>
            <a:ext cx="2684714" cy="910302"/>
          </a:xfrm>
          <a:prstGeom prst="roundRect">
            <a:avLst>
              <a:gd name="adj" fmla="val 976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dirty="0" smtClean="0"/>
          </a:p>
          <a:p>
            <a:pPr algn="ctr"/>
            <a:r>
              <a:rPr lang="en-US" sz="1600" u="sng" dirty="0" smtClean="0"/>
              <a:t>Step 3:</a:t>
            </a:r>
          </a:p>
          <a:p>
            <a:pPr algn="ctr"/>
            <a:r>
              <a:rPr lang="en-US" sz="1600" dirty="0" smtClean="0"/>
              <a:t>Advanced dataset</a:t>
            </a:r>
          </a:p>
          <a:p>
            <a:pPr algn="ctr"/>
            <a:r>
              <a:rPr lang="en-US" sz="1600" dirty="0" smtClean="0"/>
              <a:t>(merging dataset 1 and 2 and calculating the following)</a:t>
            </a:r>
          </a:p>
          <a:p>
            <a:pPr algn="ctr"/>
            <a:endParaRPr lang="en-US" sz="1600" dirty="0"/>
          </a:p>
        </p:txBody>
      </p:sp>
      <p:sp>
        <p:nvSpPr>
          <p:cNvPr id="17" name="Rounded Rectangle 16"/>
          <p:cNvSpPr/>
          <p:nvPr/>
        </p:nvSpPr>
        <p:spPr>
          <a:xfrm>
            <a:off x="9513065" y="3223818"/>
            <a:ext cx="2122014" cy="910302"/>
          </a:xfrm>
          <a:prstGeom prst="roundRect">
            <a:avLst>
              <a:gd name="adj" fmla="val 976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smtClean="0"/>
              <a:t>Step 4:</a:t>
            </a:r>
          </a:p>
          <a:p>
            <a:pPr algn="ctr"/>
            <a:r>
              <a:rPr lang="en-US" sz="1600" dirty="0" smtClean="0"/>
              <a:t>Final dataset</a:t>
            </a:r>
          </a:p>
          <a:p>
            <a:pPr algn="ctr"/>
            <a:r>
              <a:rPr lang="en-US" sz="1600" dirty="0" smtClean="0"/>
              <a:t>(calculated from advanced dataset) </a:t>
            </a:r>
          </a:p>
        </p:txBody>
      </p:sp>
      <p:sp>
        <p:nvSpPr>
          <p:cNvPr id="21" name="Rounded Rectangle 20"/>
          <p:cNvSpPr/>
          <p:nvPr/>
        </p:nvSpPr>
        <p:spPr>
          <a:xfrm>
            <a:off x="1010653" y="4235422"/>
            <a:ext cx="2336204" cy="1723809"/>
          </a:xfrm>
          <a:prstGeom prst="roundRect">
            <a:avLst>
              <a:gd name="adj" fmla="val 97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a:solidFill>
                  <a:schemeClr val="tx1"/>
                </a:solidFill>
              </a:rPr>
              <a:t>915 game records </a:t>
            </a:r>
            <a:r>
              <a:rPr lang="en-US" sz="1600" dirty="0" smtClean="0">
                <a:solidFill>
                  <a:schemeClr val="tx1"/>
                </a:solidFill>
              </a:rPr>
              <a:t>from March Madness Tournament 2003 </a:t>
            </a:r>
            <a:r>
              <a:rPr lang="en-US" sz="1600" dirty="0">
                <a:solidFill>
                  <a:schemeClr val="tx1"/>
                </a:solidFill>
              </a:rPr>
              <a:t>to 2016 (training </a:t>
            </a:r>
            <a:r>
              <a:rPr lang="en-US" sz="1600" dirty="0" smtClean="0">
                <a:solidFill>
                  <a:schemeClr val="tx1"/>
                </a:solidFill>
              </a:rPr>
              <a:t>set)</a:t>
            </a:r>
            <a:r>
              <a:rPr lang="en-US" sz="1600" dirty="0" smtClean="0"/>
              <a:t>)</a:t>
            </a:r>
            <a:endParaRPr lang="en-US" sz="1600" dirty="0"/>
          </a:p>
        </p:txBody>
      </p:sp>
      <p:sp>
        <p:nvSpPr>
          <p:cNvPr id="22" name="Rounded Rectangle 21"/>
          <p:cNvSpPr/>
          <p:nvPr/>
        </p:nvSpPr>
        <p:spPr>
          <a:xfrm>
            <a:off x="3772713" y="4235422"/>
            <a:ext cx="2029014" cy="1723809"/>
          </a:xfrm>
          <a:prstGeom prst="roundRect">
            <a:avLst>
              <a:gd name="adj" fmla="val 97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a:solidFill>
                  <a:schemeClr val="tx1"/>
                </a:solidFill>
              </a:rPr>
              <a:t>Average team box score during regular </a:t>
            </a:r>
            <a:r>
              <a:rPr lang="en-US" sz="1600" dirty="0" smtClean="0">
                <a:solidFill>
                  <a:schemeClr val="tx1"/>
                </a:solidFill>
              </a:rPr>
              <a:t>seasons from 2003 to 2006</a:t>
            </a:r>
            <a:endParaRPr lang="en-US" sz="1600" dirty="0">
              <a:solidFill>
                <a:schemeClr val="tx1"/>
              </a:solidFill>
            </a:endParaRPr>
          </a:p>
        </p:txBody>
      </p:sp>
      <p:sp>
        <p:nvSpPr>
          <p:cNvPr id="23" name="Rounded Rectangle 22"/>
          <p:cNvSpPr/>
          <p:nvPr/>
        </p:nvSpPr>
        <p:spPr>
          <a:xfrm>
            <a:off x="6315039" y="4235422"/>
            <a:ext cx="2684714" cy="1723809"/>
          </a:xfrm>
          <a:prstGeom prst="roundRect">
            <a:avLst>
              <a:gd name="adj" fmla="val 97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6688" indent="-166688">
              <a:buFont typeface="Arial" panose="020B0604020202020204" pitchFamily="34" charset="0"/>
              <a:buChar char="•"/>
            </a:pPr>
            <a:r>
              <a:rPr lang="en-US" sz="1600" dirty="0" smtClean="0">
                <a:solidFill>
                  <a:schemeClr val="tx1"/>
                </a:solidFill>
              </a:rPr>
              <a:t>Effective </a:t>
            </a:r>
            <a:r>
              <a:rPr lang="en-US" sz="1600" dirty="0">
                <a:solidFill>
                  <a:schemeClr val="tx1"/>
                </a:solidFill>
              </a:rPr>
              <a:t>Field Goal </a:t>
            </a:r>
            <a:r>
              <a:rPr lang="en-US" sz="1600" dirty="0" smtClean="0">
                <a:solidFill>
                  <a:schemeClr val="tx1"/>
                </a:solidFill>
              </a:rPr>
              <a:t>Percentage (EFG)</a:t>
            </a:r>
          </a:p>
          <a:p>
            <a:pPr marL="166688" indent="-166688">
              <a:buFont typeface="Arial" panose="020B0604020202020204" pitchFamily="34" charset="0"/>
              <a:buChar char="•"/>
            </a:pPr>
            <a:r>
              <a:rPr lang="en-US" sz="1600" dirty="0" smtClean="0">
                <a:solidFill>
                  <a:schemeClr val="tx1"/>
                </a:solidFill>
              </a:rPr>
              <a:t>Turnover </a:t>
            </a:r>
            <a:r>
              <a:rPr lang="en-US" sz="1600" dirty="0">
                <a:solidFill>
                  <a:schemeClr val="tx1"/>
                </a:solidFill>
              </a:rPr>
              <a:t>Committed per Possession (TPP)</a:t>
            </a:r>
          </a:p>
          <a:p>
            <a:pPr marL="166688" indent="-166688">
              <a:buFont typeface="Arial" panose="020B0604020202020204" pitchFamily="34" charset="0"/>
              <a:buChar char="•"/>
            </a:pPr>
            <a:r>
              <a:rPr lang="en-US" sz="1600" dirty="0" smtClean="0">
                <a:solidFill>
                  <a:schemeClr val="tx1"/>
                </a:solidFill>
              </a:rPr>
              <a:t>Offensive </a:t>
            </a:r>
            <a:r>
              <a:rPr lang="en-US" sz="1600" dirty="0">
                <a:solidFill>
                  <a:schemeClr val="tx1"/>
                </a:solidFill>
              </a:rPr>
              <a:t>Rebounding Percentage (ORP)</a:t>
            </a:r>
          </a:p>
          <a:p>
            <a:pPr marL="166688" indent="-166688">
              <a:buFont typeface="Arial" panose="020B0604020202020204" pitchFamily="34" charset="0"/>
              <a:buChar char="•"/>
            </a:pPr>
            <a:r>
              <a:rPr lang="en-US" sz="1600" dirty="0" smtClean="0">
                <a:solidFill>
                  <a:schemeClr val="tx1"/>
                </a:solidFill>
              </a:rPr>
              <a:t>Free </a:t>
            </a:r>
            <a:r>
              <a:rPr lang="en-US" sz="1600" dirty="0">
                <a:solidFill>
                  <a:schemeClr val="tx1"/>
                </a:solidFill>
              </a:rPr>
              <a:t>Throw Rate (FTR)</a:t>
            </a:r>
          </a:p>
        </p:txBody>
      </p:sp>
      <p:sp>
        <p:nvSpPr>
          <p:cNvPr id="24" name="Rounded Rectangle 23"/>
          <p:cNvSpPr/>
          <p:nvPr/>
        </p:nvSpPr>
        <p:spPr>
          <a:xfrm>
            <a:off x="9513065" y="4235424"/>
            <a:ext cx="2122014" cy="1723809"/>
          </a:xfrm>
          <a:prstGeom prst="roundRect">
            <a:avLst>
              <a:gd name="adj" fmla="val 976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600" dirty="0" smtClean="0">
                <a:solidFill>
                  <a:schemeClr val="tx1"/>
                </a:solidFill>
              </a:rPr>
              <a:t>Variable difference</a:t>
            </a:r>
          </a:p>
          <a:p>
            <a:pPr marL="171450" indent="-171450">
              <a:buFont typeface="Arial" panose="020B0604020202020204" pitchFamily="34" charset="0"/>
              <a:buChar char="•"/>
            </a:pPr>
            <a:r>
              <a:rPr lang="en-US" sz="1600" dirty="0" smtClean="0">
                <a:solidFill>
                  <a:schemeClr val="tx1"/>
                </a:solidFill>
              </a:rPr>
              <a:t>Examples: </a:t>
            </a:r>
            <a:r>
              <a:rPr lang="en-US" sz="1600" dirty="0" err="1" smtClean="0">
                <a:solidFill>
                  <a:schemeClr val="tx1"/>
                </a:solidFill>
              </a:rPr>
              <a:t>seed_difference</a:t>
            </a:r>
            <a:r>
              <a:rPr lang="en-US" sz="1600" dirty="0">
                <a:solidFill>
                  <a:schemeClr val="tx1"/>
                </a:solidFill>
              </a:rPr>
              <a:t>, </a:t>
            </a:r>
            <a:r>
              <a:rPr lang="en-US" sz="1600" dirty="0" err="1">
                <a:solidFill>
                  <a:schemeClr val="tx1"/>
                </a:solidFill>
              </a:rPr>
              <a:t>distance_difference</a:t>
            </a:r>
            <a:endParaRPr lang="en-US" sz="1600" dirty="0">
              <a:solidFill>
                <a:schemeClr val="tx1"/>
              </a:solidFill>
            </a:endParaRPr>
          </a:p>
        </p:txBody>
      </p:sp>
      <p:sp>
        <p:nvSpPr>
          <p:cNvPr id="25" name="Plus 24"/>
          <p:cNvSpPr/>
          <p:nvPr/>
        </p:nvSpPr>
        <p:spPr>
          <a:xfrm>
            <a:off x="3380598" y="3493002"/>
            <a:ext cx="365760" cy="365760"/>
          </a:xfrm>
          <a:prstGeom prst="mathPlus">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6600"/>
              </a:solidFill>
            </a:endParaRPr>
          </a:p>
        </p:txBody>
      </p:sp>
      <p:sp>
        <p:nvSpPr>
          <p:cNvPr id="26" name="Equal 25"/>
          <p:cNvSpPr/>
          <p:nvPr/>
        </p:nvSpPr>
        <p:spPr>
          <a:xfrm>
            <a:off x="5870225" y="3493002"/>
            <a:ext cx="365760" cy="365760"/>
          </a:xfrm>
          <a:prstGeom prst="mathEqual">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6600"/>
              </a:solidFill>
            </a:endParaRPr>
          </a:p>
        </p:txBody>
      </p:sp>
      <p:sp>
        <p:nvSpPr>
          <p:cNvPr id="27" name="Right Arrow 26"/>
          <p:cNvSpPr/>
          <p:nvPr/>
        </p:nvSpPr>
        <p:spPr>
          <a:xfrm>
            <a:off x="9073529" y="3600606"/>
            <a:ext cx="365760" cy="256032"/>
          </a:xfrm>
          <a:prstGeom prst="rightArrow">
            <a:avLst>
              <a:gd name="adj1" fmla="val 50000"/>
              <a:gd name="adj2" fmla="val 74751"/>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6600"/>
              </a:solidFill>
            </a:endParaRPr>
          </a:p>
        </p:txBody>
      </p:sp>
      <p:sp>
        <p:nvSpPr>
          <p:cNvPr id="18" name="Content Placeholder 4"/>
          <p:cNvSpPr txBox="1">
            <a:spLocks/>
          </p:cNvSpPr>
          <p:nvPr/>
        </p:nvSpPr>
        <p:spPr>
          <a:xfrm>
            <a:off x="838199" y="6166340"/>
            <a:ext cx="10809961" cy="5978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ts val="1400"/>
              </a:lnSpc>
              <a:buNone/>
            </a:pPr>
            <a:r>
              <a:rPr lang="en-US" sz="1800" b="1" dirty="0" smtClean="0"/>
              <a:t>    </a:t>
            </a:r>
            <a:r>
              <a:rPr lang="en-US" sz="1800" b="1" dirty="0" smtClean="0">
                <a:solidFill>
                  <a:srgbClr val="FF6600"/>
                </a:solidFill>
              </a:rPr>
              <a:t>Data of MODEL 2</a:t>
            </a:r>
            <a:endParaRPr lang="en-US" sz="1800" dirty="0" smtClean="0">
              <a:solidFill>
                <a:srgbClr val="FF6600"/>
              </a:solidFill>
            </a:endParaRPr>
          </a:p>
          <a:p>
            <a:pPr>
              <a:lnSpc>
                <a:spcPts val="1400"/>
              </a:lnSpc>
            </a:pPr>
            <a:r>
              <a:rPr lang="en-US" sz="1800" b="1" dirty="0" smtClean="0"/>
              <a:t>Dataset: </a:t>
            </a:r>
            <a:r>
              <a:rPr lang="en-US" sz="1800" dirty="0" smtClean="0"/>
              <a:t>89,013 </a:t>
            </a:r>
            <a:r>
              <a:rPr lang="en-US" sz="1800" dirty="0"/>
              <a:t>regular season and March Madness tournament games with available </a:t>
            </a:r>
            <a:r>
              <a:rPr lang="en-US" sz="1800" dirty="0">
                <a:hlinkClick r:id="rId3"/>
              </a:rPr>
              <a:t>Point Spread</a:t>
            </a:r>
            <a:endParaRPr lang="en-US" sz="1800" dirty="0"/>
          </a:p>
          <a:p>
            <a:pPr>
              <a:lnSpc>
                <a:spcPts val="1400"/>
              </a:lnSpc>
            </a:pPr>
            <a:endParaRPr lang="en-US" sz="1800" dirty="0" smtClean="0"/>
          </a:p>
        </p:txBody>
      </p:sp>
    </p:spTree>
    <p:extLst>
      <p:ext uri="{BB962C8B-B14F-4D97-AF65-F5344CB8AC3E}">
        <p14:creationId xmlns:p14="http://schemas.microsoft.com/office/powerpoint/2010/main" val="1580839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242106" y="2003621"/>
            <a:ext cx="5397387" cy="2346117"/>
          </a:xfrm>
        </p:spPr>
      </p:pic>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4</a:t>
            </a:r>
          </a:p>
        </p:txBody>
      </p:sp>
      <mc:AlternateContent xmlns:mc="http://schemas.openxmlformats.org/markup-compatibility/2006" xmlns:a14="http://schemas.microsoft.com/office/drawing/2010/main">
        <mc:Choice Requires="a14">
          <p:sp>
            <p:nvSpPr>
              <p:cNvPr id="7" name="TextBox 6"/>
              <p:cNvSpPr txBox="1"/>
              <p:nvPr/>
            </p:nvSpPr>
            <p:spPr>
              <a:xfrm>
                <a:off x="892866" y="1767840"/>
                <a:ext cx="5134554" cy="22616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Log</m:t>
                      </m:r>
                      <m:r>
                        <a:rPr lang="en-US">
                          <a:latin typeface="Cambria Math" panose="02040503050406030204" pitchFamily="18" charset="0"/>
                        </a:rPr>
                        <m:t> </m:t>
                      </m:r>
                      <m:r>
                        <m:rPr>
                          <m:sty m:val="p"/>
                        </m:rPr>
                        <a:rPr lang="en-US">
                          <a:latin typeface="Cambria Math" panose="02040503050406030204" pitchFamily="18" charset="0"/>
                        </a:rPr>
                        <m:t>Loss</m:t>
                      </m:r>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r>
                                <a:rPr lang="en-US" i="1">
                                  <a:latin typeface="Cambria Math" panose="02040503050406030204" pitchFamily="18" charset="0"/>
                                </a:rPr>
                                <m:t> </m:t>
                              </m:r>
                            </m:sub>
                          </m:sSub>
                          <m:r>
                            <a:rPr lang="en-US" i="1">
                              <a:latin typeface="Cambria Math" panose="02040503050406030204" pitchFamily="18" charset="0"/>
                            </a:rPr>
                            <m:t>𝑙𝑜𝑔</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a:p>
              <a:p>
                <a:pPr lvl="0"/>
                <a:r>
                  <a:rPr lang="en-US" b="1" dirty="0"/>
                  <a:t>Where:</a:t>
                </a:r>
              </a:p>
              <a:p>
                <a:pPr lvl="0"/>
                <a:r>
                  <a:rPr lang="en-US" b="1" dirty="0"/>
                  <a:t>N</a:t>
                </a:r>
                <a:r>
                  <a:rPr lang="en-US" dirty="0"/>
                  <a:t> is the number of games played </a:t>
                </a:r>
              </a:p>
              <a:p>
                <a:pPr lvl="0"/>
                <a:r>
                  <a:rPr lang="en-US" b="1" dirty="0"/>
                  <a:t>P</a:t>
                </a:r>
                <a:r>
                  <a:rPr lang="en-US" b="1" baseline="-25000" dirty="0"/>
                  <a:t>i</a:t>
                </a:r>
                <a:r>
                  <a:rPr lang="en-US" b="1" dirty="0"/>
                  <a:t> </a:t>
                </a:r>
                <a:r>
                  <a:rPr lang="en-US" dirty="0"/>
                  <a:t>is a predicted probability of Team 1 beating Team 2 (in a specific game)</a:t>
                </a:r>
              </a:p>
              <a:p>
                <a:pPr lvl="0"/>
                <a:r>
                  <a:rPr lang="en-US" b="1" dirty="0"/>
                  <a:t>Y</a:t>
                </a:r>
                <a:r>
                  <a:rPr lang="en-US" b="1" baseline="-25000" dirty="0"/>
                  <a:t>i</a:t>
                </a:r>
                <a:r>
                  <a:rPr lang="en-US" dirty="0"/>
                  <a:t> is </a:t>
                </a:r>
                <a:r>
                  <a:rPr lang="en-US" b="1" dirty="0"/>
                  <a:t>1</a:t>
                </a:r>
                <a:r>
                  <a:rPr lang="en-US" dirty="0"/>
                  <a:t> if </a:t>
                </a:r>
                <a:r>
                  <a:rPr lang="en-US" i="1" dirty="0"/>
                  <a:t>Team 1</a:t>
                </a:r>
                <a:r>
                  <a:rPr lang="en-US" dirty="0"/>
                  <a:t> wins and </a:t>
                </a:r>
                <a:r>
                  <a:rPr lang="en-US" b="1" dirty="0"/>
                  <a:t>0</a:t>
                </a:r>
                <a:r>
                  <a:rPr lang="en-US" dirty="0"/>
                  <a:t> if </a:t>
                </a:r>
                <a:r>
                  <a:rPr lang="en-US" i="1" dirty="0"/>
                  <a:t>Team 2</a:t>
                </a:r>
                <a:r>
                  <a:rPr lang="en-US" dirty="0"/>
                  <a:t> wins</a:t>
                </a:r>
              </a:p>
            </p:txBody>
          </p:sp>
        </mc:Choice>
        <mc:Fallback xmlns="">
          <p:sp>
            <p:nvSpPr>
              <p:cNvPr id="7" name="TextBox 6"/>
              <p:cNvSpPr txBox="1">
                <a:spLocks noRot="1" noChangeAspect="1" noMove="1" noResize="1" noEditPoints="1" noAdjustHandles="1" noChangeArrowheads="1" noChangeShapeType="1" noTextEdit="1"/>
              </p:cNvSpPr>
              <p:nvPr/>
            </p:nvSpPr>
            <p:spPr>
              <a:xfrm>
                <a:off x="892866" y="1767840"/>
                <a:ext cx="5134554" cy="2261645"/>
              </a:xfrm>
              <a:prstGeom prst="rect">
                <a:avLst/>
              </a:prstGeom>
              <a:blipFill>
                <a:blip r:embed="rId3"/>
                <a:stretch>
                  <a:fillRect l="-949" r="-1898" b="-3504"/>
                </a:stretch>
              </a:blipFill>
            </p:spPr>
            <p:txBody>
              <a:bodyPr/>
              <a:lstStyle/>
              <a:p>
                <a:r>
                  <a:rPr lang="en-US">
                    <a:noFill/>
                  </a:rPr>
                  <a:t> </a:t>
                </a:r>
              </a:p>
            </p:txBody>
          </p:sp>
        </mc:Fallback>
      </mc:AlternateContent>
      <p:sp>
        <p:nvSpPr>
          <p:cNvPr id="9" name="TextBox 8"/>
          <p:cNvSpPr txBox="1"/>
          <p:nvPr/>
        </p:nvSpPr>
        <p:spPr>
          <a:xfrm>
            <a:off x="6205332" y="4723111"/>
            <a:ext cx="5367130" cy="1754326"/>
          </a:xfrm>
          <a:prstGeom prst="rect">
            <a:avLst/>
          </a:prstGeom>
          <a:noFill/>
        </p:spPr>
        <p:txBody>
          <a:bodyPr wrap="square" rtlCol="0">
            <a:spAutoFit/>
          </a:bodyPr>
          <a:lstStyle/>
          <a:p>
            <a:pPr marL="174625" indent="-174625">
              <a:buFont typeface="Arial" panose="020B0604020202020204" pitchFamily="34" charset="0"/>
              <a:buChar char="•"/>
            </a:pPr>
            <a:r>
              <a:rPr lang="en-US" dirty="0"/>
              <a:t>K Fold is a model validation technique for assessing how the results of a statistical analysis will generalize to an independent data set.</a:t>
            </a:r>
          </a:p>
          <a:p>
            <a:pPr marL="174625" indent="-174625">
              <a:buFont typeface="Arial" panose="020B0604020202020204" pitchFamily="34" charset="0"/>
              <a:buChar char="•"/>
            </a:pPr>
            <a:r>
              <a:rPr lang="en-US" dirty="0"/>
              <a:t>The data set was divided into 10 equal partitions. In Nth iteration, the Nth fold became Validation Set while the remaining 9 folds were Training Set. </a:t>
            </a:r>
          </a:p>
        </p:txBody>
      </p:sp>
      <p:pic>
        <p:nvPicPr>
          <p:cNvPr id="11" name="Picture 10"/>
          <p:cNvPicPr>
            <a:picLocks noChangeAspect="1"/>
          </p:cNvPicPr>
          <p:nvPr/>
        </p:nvPicPr>
        <p:blipFill>
          <a:blip r:embed="rId4"/>
          <a:stretch>
            <a:fillRect/>
          </a:stretch>
        </p:blipFill>
        <p:spPr>
          <a:xfrm>
            <a:off x="1241501" y="4088573"/>
            <a:ext cx="3834696" cy="2710236"/>
          </a:xfrm>
          <a:prstGeom prst="rect">
            <a:avLst/>
          </a:prstGeom>
        </p:spPr>
      </p:pic>
      <p:sp>
        <p:nvSpPr>
          <p:cNvPr id="15" name="TextBox 14"/>
          <p:cNvSpPr txBox="1"/>
          <p:nvPr/>
        </p:nvSpPr>
        <p:spPr>
          <a:xfrm>
            <a:off x="892866" y="1389400"/>
            <a:ext cx="2265983" cy="523220"/>
          </a:xfrm>
          <a:prstGeom prst="rect">
            <a:avLst/>
          </a:prstGeom>
          <a:noFill/>
        </p:spPr>
        <p:txBody>
          <a:bodyPr wrap="square" rtlCol="0">
            <a:spAutoFit/>
          </a:bodyPr>
          <a:lstStyle/>
          <a:p>
            <a:pPr marL="174625" indent="-174625">
              <a:buFont typeface="Arial" panose="020B0604020202020204" pitchFamily="34" charset="0"/>
              <a:buChar char="•"/>
            </a:pPr>
            <a:r>
              <a:rPr lang="en-US" sz="2800" dirty="0">
                <a:solidFill>
                  <a:srgbClr val="FF6600"/>
                </a:solidFill>
              </a:rPr>
              <a:t>Log Loss</a:t>
            </a:r>
          </a:p>
        </p:txBody>
      </p:sp>
      <p:sp>
        <p:nvSpPr>
          <p:cNvPr id="16" name="TextBox 15"/>
          <p:cNvSpPr txBox="1"/>
          <p:nvPr/>
        </p:nvSpPr>
        <p:spPr>
          <a:xfrm>
            <a:off x="6242106" y="1402110"/>
            <a:ext cx="2779974" cy="523220"/>
          </a:xfrm>
          <a:prstGeom prst="rect">
            <a:avLst/>
          </a:prstGeom>
          <a:noFill/>
        </p:spPr>
        <p:txBody>
          <a:bodyPr wrap="square" rtlCol="0">
            <a:spAutoFit/>
          </a:bodyPr>
          <a:lstStyle/>
          <a:p>
            <a:pPr marL="174625" indent="-174625">
              <a:buFont typeface="Arial" panose="020B0604020202020204" pitchFamily="34" charset="0"/>
              <a:buChar char="•"/>
            </a:pPr>
            <a:r>
              <a:rPr lang="en-US" sz="2800" dirty="0">
                <a:solidFill>
                  <a:srgbClr val="FF6600"/>
                </a:solidFill>
              </a:rPr>
              <a:t>K F</a:t>
            </a:r>
            <a:r>
              <a:rPr lang="en-US" altLang="zh-CN" sz="2800" dirty="0">
                <a:solidFill>
                  <a:srgbClr val="FF6600"/>
                </a:solidFill>
              </a:rPr>
              <a:t>olds ( K = 10)</a:t>
            </a:r>
          </a:p>
        </p:txBody>
      </p:sp>
      <p:sp>
        <p:nvSpPr>
          <p:cNvPr id="12" name="Title 1"/>
          <p:cNvSpPr>
            <a:spLocks noGrp="1"/>
          </p:cNvSpPr>
          <p:nvPr>
            <p:ph type="title"/>
          </p:nvPr>
        </p:nvSpPr>
        <p:spPr>
          <a:xfrm>
            <a:off x="838199" y="365126"/>
            <a:ext cx="8182511" cy="610920"/>
          </a:xfrm>
        </p:spPr>
        <p:txBody>
          <a:bodyPr>
            <a:normAutofit fontScale="90000"/>
          </a:bodyPr>
          <a:lstStyle/>
          <a:p>
            <a:r>
              <a:rPr lang="en-US" dirty="0" smtClean="0"/>
              <a:t>Terminologies </a:t>
            </a:r>
            <a:endParaRPr lang="en-US" dirty="0"/>
          </a:p>
        </p:txBody>
      </p:sp>
    </p:spTree>
    <p:extLst>
      <p:ext uri="{BB962C8B-B14F-4D97-AF65-F5344CB8AC3E}">
        <p14:creationId xmlns:p14="http://schemas.microsoft.com/office/powerpoint/2010/main" val="2853606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4339" y="1391286"/>
            <a:ext cx="4760758" cy="1912632"/>
          </a:xfrm>
        </p:spPr>
        <p:txBody>
          <a:bodyPr>
            <a:normAutofit/>
          </a:bodyPr>
          <a:lstStyle/>
          <a:p>
            <a:r>
              <a:rPr lang="en-US" sz="1800" dirty="0"/>
              <a:t>Feature selection </a:t>
            </a:r>
            <a:r>
              <a:rPr lang="en-US" sz="1800" dirty="0" smtClean="0"/>
              <a:t>- </a:t>
            </a:r>
            <a:r>
              <a:rPr lang="en-US" sz="1800" dirty="0"/>
              <a:t>Use bootstrap forest partitioning to evaluate the contribution of predictors on the response (Cut from 161 variables to 20 variables).</a:t>
            </a:r>
          </a:p>
          <a:p>
            <a:r>
              <a:rPr lang="en-US" altLang="zh-CN" sz="1800" dirty="0" smtClean="0"/>
              <a:t>Remove </a:t>
            </a:r>
            <a:r>
              <a:rPr lang="en-US" sz="1800" dirty="0" smtClean="0"/>
              <a:t>variables with </a:t>
            </a:r>
            <a:r>
              <a:rPr lang="en-US" altLang="zh-CN" sz="1800" dirty="0"/>
              <a:t>high </a:t>
            </a:r>
            <a:r>
              <a:rPr lang="en-US" sz="1800" dirty="0"/>
              <a:t>correlation (&gt;0.7)</a:t>
            </a:r>
            <a:r>
              <a:rPr lang="en-US" sz="1800" dirty="0" smtClean="0"/>
              <a:t> (</a:t>
            </a:r>
            <a:r>
              <a:rPr lang="en-US" altLang="zh-CN" sz="1800" dirty="0" smtClean="0"/>
              <a:t>Cut </a:t>
            </a:r>
            <a:r>
              <a:rPr lang="en-US" altLang="zh-CN" sz="1800" dirty="0"/>
              <a:t>from 20 variables to 16 </a:t>
            </a:r>
            <a:r>
              <a:rPr lang="en-US" altLang="zh-CN" sz="1800" dirty="0" smtClean="0"/>
              <a:t>variables).</a:t>
            </a:r>
            <a:endParaRPr lang="en-US" sz="1800" dirty="0"/>
          </a:p>
          <a:p>
            <a:endParaRPr lang="en-US" dirty="0"/>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5</a:t>
            </a:r>
          </a:p>
        </p:txBody>
      </p:sp>
      <p:pic>
        <p:nvPicPr>
          <p:cNvPr id="9" name="Picture 8"/>
          <p:cNvPicPr>
            <a:picLocks noChangeAspect="1"/>
          </p:cNvPicPr>
          <p:nvPr/>
        </p:nvPicPr>
        <p:blipFill>
          <a:blip r:embed="rId3"/>
          <a:stretch>
            <a:fillRect/>
          </a:stretch>
        </p:blipFill>
        <p:spPr>
          <a:xfrm>
            <a:off x="5195097" y="1201431"/>
            <a:ext cx="6795859" cy="4983710"/>
          </a:xfrm>
          <a:prstGeom prst="rect">
            <a:avLst/>
          </a:prstGeom>
        </p:spPr>
      </p:pic>
      <p:pic>
        <p:nvPicPr>
          <p:cNvPr id="11" name="Picture 10"/>
          <p:cNvPicPr>
            <a:picLocks noChangeAspect="1"/>
          </p:cNvPicPr>
          <p:nvPr/>
        </p:nvPicPr>
        <p:blipFill>
          <a:blip r:embed="rId4"/>
          <a:stretch>
            <a:fillRect/>
          </a:stretch>
        </p:blipFill>
        <p:spPr>
          <a:xfrm>
            <a:off x="628060" y="3179808"/>
            <a:ext cx="4271744" cy="3518353"/>
          </a:xfrm>
          <a:prstGeom prst="rect">
            <a:avLst/>
          </a:prstGeom>
        </p:spPr>
      </p:pic>
      <p:sp>
        <p:nvSpPr>
          <p:cNvPr id="13" name="TextBox 12"/>
          <p:cNvSpPr txBox="1"/>
          <p:nvPr/>
        </p:nvSpPr>
        <p:spPr>
          <a:xfrm>
            <a:off x="5195097" y="6082422"/>
            <a:ext cx="6879672" cy="646331"/>
          </a:xfrm>
          <a:prstGeom prst="rect">
            <a:avLst/>
          </a:prstGeom>
          <a:noFill/>
        </p:spPr>
        <p:txBody>
          <a:bodyPr wrap="square" rtlCol="0">
            <a:spAutoFit/>
          </a:bodyPr>
          <a:lstStyle/>
          <a:p>
            <a:r>
              <a:rPr lang="en-US" dirty="0"/>
              <a:t>Remove one </a:t>
            </a:r>
            <a:r>
              <a:rPr lang="en-US" dirty="0" smtClean="0"/>
              <a:t>out of </a:t>
            </a:r>
            <a:r>
              <a:rPr lang="en-US" dirty="0"/>
              <a:t>two highly related variables, e.g. Keep </a:t>
            </a:r>
            <a:r>
              <a:rPr lang="en-US" dirty="0" err="1"/>
              <a:t>adjde</a:t>
            </a:r>
            <a:r>
              <a:rPr lang="en-US" dirty="0"/>
              <a:t>, </a:t>
            </a:r>
            <a:r>
              <a:rPr lang="en-US" dirty="0" err="1"/>
              <a:t>adjoe</a:t>
            </a:r>
            <a:r>
              <a:rPr lang="en-US" dirty="0"/>
              <a:t>; Remove de, </a:t>
            </a:r>
            <a:r>
              <a:rPr lang="en-US" dirty="0" err="1"/>
              <a:t>oe</a:t>
            </a:r>
            <a:r>
              <a:rPr lang="en-US" dirty="0"/>
              <a:t>. (The darker the color, the higher the correlation. )</a:t>
            </a:r>
          </a:p>
        </p:txBody>
      </p:sp>
      <p:sp>
        <p:nvSpPr>
          <p:cNvPr id="10" name="Title 1"/>
          <p:cNvSpPr>
            <a:spLocks noGrp="1"/>
          </p:cNvSpPr>
          <p:nvPr>
            <p:ph type="title"/>
          </p:nvPr>
        </p:nvSpPr>
        <p:spPr>
          <a:xfrm>
            <a:off x="838199" y="365126"/>
            <a:ext cx="8182511" cy="610920"/>
          </a:xfrm>
        </p:spPr>
        <p:txBody>
          <a:bodyPr>
            <a:normAutofit fontScale="90000"/>
          </a:bodyPr>
          <a:lstStyle/>
          <a:p>
            <a:r>
              <a:rPr lang="en-US" dirty="0" smtClean="0"/>
              <a:t>Variable Selection </a:t>
            </a:r>
            <a:endParaRPr lang="en-US" dirty="0"/>
          </a:p>
        </p:txBody>
      </p:sp>
      <p:sp>
        <p:nvSpPr>
          <p:cNvPr id="6" name="Oval 5"/>
          <p:cNvSpPr/>
          <p:nvPr/>
        </p:nvSpPr>
        <p:spPr>
          <a:xfrm>
            <a:off x="5961380" y="1584960"/>
            <a:ext cx="393700" cy="393700"/>
          </a:xfrm>
          <a:prstGeom prst="ellipse">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79716" y="1978660"/>
            <a:ext cx="393700" cy="393700"/>
          </a:xfrm>
          <a:prstGeom prst="ellipse">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787223" y="4030541"/>
            <a:ext cx="393700" cy="393700"/>
          </a:xfrm>
          <a:prstGeom prst="ellipse">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462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6422109" y="1395968"/>
            <a:ext cx="4944391" cy="3944008"/>
          </a:xfrm>
          <a:prstGeom prst="rect">
            <a:avLst/>
          </a:prstGeom>
        </p:spPr>
      </p:pic>
      <p:sp>
        <p:nvSpPr>
          <p:cNvPr id="8" name="TextBox 7"/>
          <p:cNvSpPr txBox="1"/>
          <p:nvPr/>
        </p:nvSpPr>
        <p:spPr>
          <a:xfrm>
            <a:off x="526942" y="1395968"/>
            <a:ext cx="5093064" cy="5724644"/>
          </a:xfrm>
          <a:prstGeom prst="rect">
            <a:avLst/>
          </a:prstGeom>
          <a:noFill/>
        </p:spPr>
        <p:txBody>
          <a:bodyPr wrap="square" rtlCol="0">
            <a:spAutoFit/>
          </a:bodyPr>
          <a:lstStyle/>
          <a:p>
            <a:pPr marL="285750" indent="-285750">
              <a:buFont typeface="Arial" charset="0"/>
              <a:buChar char="•"/>
            </a:pPr>
            <a:r>
              <a:rPr lang="en-US" sz="2000" dirty="0" smtClean="0"/>
              <a:t>Three different statistics/analytics tools were used to build the model:</a:t>
            </a:r>
          </a:p>
          <a:p>
            <a:pPr marL="285750" indent="-285750">
              <a:buFont typeface="Arial" charset="0"/>
              <a:buChar char="•"/>
            </a:pPr>
            <a:endParaRPr lang="en-US" sz="2000" dirty="0" smtClean="0"/>
          </a:p>
          <a:p>
            <a:pPr marL="742950" lvl="1" indent="-285750">
              <a:buFont typeface="Wingdings" charset="2"/>
              <a:buChar char="v"/>
            </a:pPr>
            <a:r>
              <a:rPr lang="en-US" sz="2000" dirty="0"/>
              <a:t>Decision tree</a:t>
            </a:r>
          </a:p>
          <a:p>
            <a:pPr marL="742950" lvl="1" indent="-285750">
              <a:buFont typeface="Wingdings" charset="2"/>
              <a:buChar char="v"/>
            </a:pPr>
            <a:r>
              <a:rPr lang="en-US" sz="2000" dirty="0" smtClean="0"/>
              <a:t>Nominal Logistic </a:t>
            </a:r>
            <a:r>
              <a:rPr lang="en-US" sz="2000" dirty="0"/>
              <a:t>Regression</a:t>
            </a:r>
          </a:p>
          <a:p>
            <a:pPr marL="742950" lvl="1" indent="-285750">
              <a:buFont typeface="Wingdings" charset="2"/>
              <a:buChar char="v"/>
            </a:pPr>
            <a:r>
              <a:rPr lang="en-US" sz="2000" dirty="0"/>
              <a:t>Neural </a:t>
            </a:r>
            <a:r>
              <a:rPr lang="en-US" sz="2000" dirty="0" smtClean="0"/>
              <a:t>Network</a:t>
            </a:r>
          </a:p>
          <a:p>
            <a:pPr marL="742950" lvl="1" indent="-285750">
              <a:buFont typeface="Wingdings" charset="2"/>
              <a:buChar char="v"/>
            </a:pPr>
            <a:endParaRPr lang="en-US" sz="2000" dirty="0" smtClean="0"/>
          </a:p>
          <a:p>
            <a:pPr marL="285750" indent="-285750">
              <a:buFont typeface="Arial" charset="0"/>
              <a:buChar char="•"/>
            </a:pPr>
            <a:r>
              <a:rPr lang="en-US" sz="2000" dirty="0" smtClean="0"/>
              <a:t>Receiver </a:t>
            </a:r>
            <a:r>
              <a:rPr lang="en-US" sz="2000" dirty="0"/>
              <a:t>operating </a:t>
            </a:r>
            <a:r>
              <a:rPr lang="en-US" sz="2000" dirty="0" smtClean="0"/>
              <a:t>characteristic curves (ROC) were used to determine the best tools for our model*</a:t>
            </a:r>
          </a:p>
          <a:p>
            <a:pPr marL="285750" indent="-285750">
              <a:buFont typeface="Arial" charset="0"/>
              <a:buChar char="•"/>
            </a:pPr>
            <a:r>
              <a:rPr lang="en-US" sz="2000" dirty="0" smtClean="0"/>
              <a:t>Nominal Logistic Regression has slight edge over other statistics/analytics tools in this case</a:t>
            </a:r>
          </a:p>
          <a:p>
            <a:pPr marL="285750" indent="-285750">
              <a:buFont typeface="Arial" charset="0"/>
              <a:buChar char="•"/>
            </a:pPr>
            <a:r>
              <a:rPr lang="en-US" sz="2000" dirty="0" smtClean="0"/>
              <a:t>We use </a:t>
            </a:r>
            <a:r>
              <a:rPr lang="en-US" sz="2000" dirty="0" smtClean="0">
                <a:solidFill>
                  <a:srgbClr val="FF6600"/>
                </a:solidFill>
              </a:rPr>
              <a:t>Nominal Logistic Regression </a:t>
            </a:r>
            <a:r>
              <a:rPr lang="en-US" sz="2000" dirty="0" smtClean="0"/>
              <a:t>to build our model</a:t>
            </a:r>
          </a:p>
          <a:p>
            <a:pPr marL="285750" indent="-285750">
              <a:buFont typeface="Arial" charset="0"/>
              <a:buChar char="•"/>
            </a:pPr>
            <a:endParaRPr lang="en-US" sz="2000" i="1" dirty="0" smtClean="0"/>
          </a:p>
          <a:p>
            <a:r>
              <a:rPr lang="en-US" sz="1400" i="1" dirty="0" smtClean="0"/>
              <a:t>*ROC </a:t>
            </a:r>
            <a:r>
              <a:rPr lang="en-US" sz="1400" i="1" dirty="0"/>
              <a:t>curve, is a graphical plot that illustrates the performance of a binary classifier </a:t>
            </a:r>
            <a:r>
              <a:rPr lang="en-US" sz="1400" i="1" dirty="0" smtClean="0"/>
              <a:t>system.</a:t>
            </a:r>
            <a:endParaRPr lang="en-US" sz="1400" i="1" dirty="0"/>
          </a:p>
          <a:p>
            <a:pPr marL="285750" indent="-285750">
              <a:buFont typeface="Arial" charset="0"/>
              <a:buChar char="•"/>
            </a:pPr>
            <a:endParaRPr lang="en-US" dirty="0" smtClean="0"/>
          </a:p>
        </p:txBody>
      </p:sp>
      <p:sp>
        <p:nvSpPr>
          <p:cNvPr id="9"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                6</a:t>
            </a:r>
            <a:endParaRPr lang="en-US" dirty="0">
              <a:solidFill>
                <a:schemeClr val="bg1"/>
              </a:solidFill>
            </a:endParaRPr>
          </a:p>
        </p:txBody>
      </p:sp>
      <p:sp>
        <p:nvSpPr>
          <p:cNvPr id="10" name="Title 1"/>
          <p:cNvSpPr>
            <a:spLocks noGrp="1"/>
          </p:cNvSpPr>
          <p:nvPr>
            <p:ph type="title"/>
          </p:nvPr>
        </p:nvSpPr>
        <p:spPr>
          <a:xfrm>
            <a:off x="838199" y="365126"/>
            <a:ext cx="8182511" cy="610920"/>
          </a:xfrm>
        </p:spPr>
        <p:txBody>
          <a:bodyPr>
            <a:normAutofit fontScale="90000"/>
          </a:bodyPr>
          <a:lstStyle/>
          <a:p>
            <a:r>
              <a:rPr lang="en-US" dirty="0" smtClean="0"/>
              <a:t>Model Selection </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0160" y="5499100"/>
            <a:ext cx="3721100" cy="927100"/>
          </a:xfrm>
          <a:prstGeom prst="rect">
            <a:avLst/>
          </a:prstGeom>
        </p:spPr>
      </p:pic>
    </p:spTree>
    <p:extLst>
      <p:ext uri="{BB962C8B-B14F-4D97-AF65-F5344CB8AC3E}">
        <p14:creationId xmlns:p14="http://schemas.microsoft.com/office/powerpoint/2010/main" val="3170596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507068" y="1293445"/>
            <a:ext cx="3442632" cy="2808654"/>
          </a:xfrm>
          <a:prstGeom prst="rect">
            <a:avLst/>
          </a:prstGeom>
        </p:spPr>
      </p:pic>
      <p:pic>
        <p:nvPicPr>
          <p:cNvPr id="5" name="Picture 4"/>
          <p:cNvPicPr/>
          <p:nvPr/>
        </p:nvPicPr>
        <p:blipFill>
          <a:blip r:embed="rId4"/>
          <a:stretch>
            <a:fillRect/>
          </a:stretch>
        </p:blipFill>
        <p:spPr>
          <a:xfrm>
            <a:off x="507068" y="3949700"/>
            <a:ext cx="3442632" cy="29083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934752326"/>
              </p:ext>
            </p:extLst>
          </p:nvPr>
        </p:nvGraphicFramePr>
        <p:xfrm>
          <a:off x="4375390" y="1293445"/>
          <a:ext cx="7484918" cy="2397669"/>
        </p:xfrm>
        <a:graphic>
          <a:graphicData uri="http://schemas.openxmlformats.org/drawingml/2006/table">
            <a:tbl>
              <a:tblPr firstRow="1" bandRow="1">
                <a:tableStyleId>{6E25E649-3F16-4E02-A733-19D2CDBF48F0}</a:tableStyleId>
              </a:tblPr>
              <a:tblGrid>
                <a:gridCol w="3789218"/>
                <a:gridCol w="1016000"/>
                <a:gridCol w="1511300"/>
                <a:gridCol w="1168400"/>
              </a:tblGrid>
              <a:tr h="382709">
                <a:tc>
                  <a:txBody>
                    <a:bodyPr/>
                    <a:lstStyle/>
                    <a:p>
                      <a:r>
                        <a:rPr lang="en-US" altLang="zh-CN" dirty="0" smtClean="0"/>
                        <a:t>Example Variable</a:t>
                      </a:r>
                      <a:r>
                        <a:rPr lang="zh-CN" altLang="en-US" dirty="0" smtClean="0"/>
                        <a:t> </a:t>
                      </a:r>
                      <a:r>
                        <a:rPr lang="en-US" altLang="zh-CN" dirty="0" smtClean="0"/>
                        <a:t>Combinations</a:t>
                      </a:r>
                      <a:endParaRPr lang="en-US" dirty="0"/>
                    </a:p>
                  </a:txBody>
                  <a:tcPr/>
                </a:tc>
                <a:tc>
                  <a:txBody>
                    <a:bodyPr/>
                    <a:lstStyle/>
                    <a:p>
                      <a:r>
                        <a:rPr lang="en-US" altLang="zh-CN" dirty="0" smtClean="0"/>
                        <a:t>Log</a:t>
                      </a:r>
                      <a:r>
                        <a:rPr lang="zh-CN" altLang="en-US" dirty="0" smtClean="0"/>
                        <a:t> </a:t>
                      </a:r>
                      <a:r>
                        <a:rPr lang="en-US" altLang="zh-CN" dirty="0" smtClean="0"/>
                        <a:t>Loss</a:t>
                      </a:r>
                      <a:endParaRPr lang="en-US" dirty="0"/>
                    </a:p>
                  </a:txBody>
                  <a:tcPr/>
                </a:tc>
                <a:tc>
                  <a:txBody>
                    <a:bodyPr/>
                    <a:lstStyle/>
                    <a:p>
                      <a:r>
                        <a:rPr lang="en-US" dirty="0" smtClean="0"/>
                        <a:t>STD</a:t>
                      </a:r>
                      <a:r>
                        <a:rPr lang="en-US" baseline="0" dirty="0" smtClean="0"/>
                        <a:t> Log Loss*</a:t>
                      </a:r>
                      <a:endParaRPr lang="en-US" dirty="0"/>
                    </a:p>
                  </a:txBody>
                  <a:tcPr/>
                </a:tc>
                <a:tc>
                  <a:txBody>
                    <a:bodyPr/>
                    <a:lstStyle/>
                    <a:p>
                      <a:r>
                        <a:rPr lang="en-US" dirty="0" smtClean="0"/>
                        <a:t>Accuracy*</a:t>
                      </a:r>
                      <a:endParaRPr lang="en-US" dirty="0"/>
                    </a:p>
                  </a:txBody>
                  <a:tcPr/>
                </a:tc>
              </a:tr>
              <a:tr h="669741">
                <a:tc>
                  <a:txBody>
                    <a:bodyPr/>
                    <a:lstStyle/>
                    <a:p>
                      <a:r>
                        <a:rPr lang="en-US" sz="1800" dirty="0" smtClean="0"/>
                        <a:t>dist_diff, adjoe, adjde, efg, orp, tpp, ftr, opp_ftr</a:t>
                      </a:r>
                      <a:r>
                        <a:rPr lang="en-US" altLang="zh-CN" sz="1800" baseline="0" dirty="0" smtClean="0"/>
                        <a:t>**</a:t>
                      </a:r>
                      <a:endParaRPr lang="en-US" sz="1800" dirty="0"/>
                    </a:p>
                  </a:txBody>
                  <a:tcPr/>
                </a:tc>
                <a:tc>
                  <a:txBody>
                    <a:bodyPr/>
                    <a:lstStyle/>
                    <a:p>
                      <a:r>
                        <a:rPr lang="en-US" sz="1400" dirty="0" smtClean="0">
                          <a:solidFill>
                            <a:schemeClr val="tx1"/>
                          </a:solidFill>
                        </a:rPr>
                        <a:t>0.5273</a:t>
                      </a:r>
                      <a:endParaRPr lang="en-US" sz="1400" dirty="0">
                        <a:solidFill>
                          <a:schemeClr val="tx1"/>
                        </a:solidFill>
                      </a:endParaRPr>
                    </a:p>
                  </a:txBody>
                  <a:tcPr/>
                </a:tc>
                <a:tc>
                  <a:txBody>
                    <a:bodyPr/>
                    <a:lstStyle/>
                    <a:p>
                      <a:r>
                        <a:rPr lang="en-US" sz="1400" dirty="0" smtClean="0"/>
                        <a:t>0.0411</a:t>
                      </a:r>
                      <a:endParaRPr lang="en-US" sz="1400" dirty="0"/>
                    </a:p>
                  </a:txBody>
                  <a:tcPr/>
                </a:tc>
                <a:tc>
                  <a:txBody>
                    <a:bodyPr/>
                    <a:lstStyle/>
                    <a:p>
                      <a:r>
                        <a:rPr lang="en-US" sz="1400" dirty="0" smtClean="0"/>
                        <a:t>0.726</a:t>
                      </a:r>
                      <a:endParaRPr lang="en-US" sz="1400" dirty="0"/>
                    </a:p>
                  </a:txBody>
                  <a:tcPr/>
                </a:tc>
              </a:tr>
              <a:tr h="6697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dist_diff, adjoe, adjde, efg, orp, tpp, ftr, seed_diff**</a:t>
                      </a:r>
                      <a:endParaRPr lang="en-US" sz="1800" dirty="0"/>
                    </a:p>
                  </a:txBody>
                  <a:tcPr/>
                </a:tc>
                <a:tc>
                  <a:txBody>
                    <a:bodyPr/>
                    <a:lstStyle/>
                    <a:p>
                      <a:r>
                        <a:rPr lang="en-US" sz="1400" dirty="0" smtClean="0"/>
                        <a:t>0.5287</a:t>
                      </a:r>
                      <a:endParaRPr lang="en-US" sz="1400" dirty="0"/>
                    </a:p>
                  </a:txBody>
                  <a:tcPr/>
                </a:tc>
                <a:tc>
                  <a:txBody>
                    <a:bodyPr/>
                    <a:lstStyle/>
                    <a:p>
                      <a:r>
                        <a:rPr lang="en-US" sz="1400" dirty="0" smtClean="0"/>
                        <a:t>0.0442</a:t>
                      </a:r>
                      <a:endParaRPr lang="en-US" sz="1400" dirty="0"/>
                    </a:p>
                  </a:txBody>
                  <a:tcPr/>
                </a:tc>
                <a:tc>
                  <a:txBody>
                    <a:bodyPr/>
                    <a:lstStyle/>
                    <a:p>
                      <a:r>
                        <a:rPr lang="en-US" sz="1400" dirty="0" smtClean="0"/>
                        <a:t>0.718</a:t>
                      </a:r>
                      <a:endParaRPr lang="en-US" sz="1400" dirty="0"/>
                    </a:p>
                  </a:txBody>
                  <a:tcPr/>
                </a:tc>
              </a:tr>
              <a:tr h="675478">
                <a:tc>
                  <a:txBody>
                    <a:bodyPr/>
                    <a:lstStyle/>
                    <a:p>
                      <a:r>
                        <a:rPr lang="en-US" sz="1800" dirty="0" smtClean="0"/>
                        <a:t>Dist_diff,</a:t>
                      </a:r>
                      <a:r>
                        <a:rPr lang="en-US" sz="1800" baseline="0" dirty="0" smtClean="0"/>
                        <a:t> tempo, efg, opp_efg, tpp, orp, opp_orp, opp_ftr**</a:t>
                      </a:r>
                      <a:endParaRPr lang="en-US" sz="1800" dirty="0"/>
                    </a:p>
                  </a:txBody>
                  <a:tcPr/>
                </a:tc>
                <a:tc>
                  <a:txBody>
                    <a:bodyPr/>
                    <a:lstStyle/>
                    <a:p>
                      <a:r>
                        <a:rPr lang="en-US" sz="1400" dirty="0" smtClean="0"/>
                        <a:t>0.5849</a:t>
                      </a:r>
                      <a:endParaRPr lang="en-US" sz="1400" dirty="0"/>
                    </a:p>
                  </a:txBody>
                  <a:tcPr/>
                </a:tc>
                <a:tc>
                  <a:txBody>
                    <a:bodyPr/>
                    <a:lstStyle/>
                    <a:p>
                      <a:r>
                        <a:rPr lang="en-US" sz="1400" dirty="0" smtClean="0"/>
                        <a:t>0.0185</a:t>
                      </a:r>
                      <a:endParaRPr lang="en-US" sz="1400" dirty="0"/>
                    </a:p>
                  </a:txBody>
                  <a:tcPr/>
                </a:tc>
                <a:tc>
                  <a:txBody>
                    <a:bodyPr/>
                    <a:lstStyle/>
                    <a:p>
                      <a:r>
                        <a:rPr lang="en-US" sz="1400" dirty="0" smtClean="0"/>
                        <a:t>0.6191</a:t>
                      </a:r>
                      <a:endParaRPr lang="en-US" sz="1400" dirty="0"/>
                    </a:p>
                  </a:txBody>
                  <a:tcPr/>
                </a:tc>
              </a:tr>
            </a:tbl>
          </a:graphicData>
        </a:graphic>
      </p:graphicFrame>
      <p:sp>
        <p:nvSpPr>
          <p:cNvPr id="8" name="TextBox 7"/>
          <p:cNvSpPr txBox="1"/>
          <p:nvPr/>
        </p:nvSpPr>
        <p:spPr>
          <a:xfrm>
            <a:off x="4375390" y="3991568"/>
            <a:ext cx="7581900" cy="2862322"/>
          </a:xfrm>
          <a:prstGeom prst="rect">
            <a:avLst/>
          </a:prstGeom>
          <a:noFill/>
        </p:spPr>
        <p:txBody>
          <a:bodyPr wrap="square" rtlCol="0">
            <a:spAutoFit/>
          </a:bodyPr>
          <a:lstStyle/>
          <a:p>
            <a:pPr marL="285750" indent="-285750">
              <a:buFont typeface="Arial" charset="0"/>
              <a:buChar char="•"/>
            </a:pPr>
            <a:r>
              <a:rPr lang="en-US" sz="2000" dirty="0" smtClean="0"/>
              <a:t>Different combinations of models with variable number range from 6-16 yields more than </a:t>
            </a:r>
            <a:r>
              <a:rPr lang="en-US" sz="2000" dirty="0" smtClean="0">
                <a:solidFill>
                  <a:srgbClr val="FF6600"/>
                </a:solidFill>
              </a:rPr>
              <a:t>nominal logistic regression </a:t>
            </a:r>
            <a:r>
              <a:rPr lang="en-US" sz="2000" dirty="0" smtClean="0"/>
              <a:t>100,000 </a:t>
            </a:r>
            <a:r>
              <a:rPr lang="en-US" sz="2000" dirty="0" smtClean="0"/>
              <a:t>models </a:t>
            </a:r>
          </a:p>
          <a:p>
            <a:pPr marL="285750" indent="-285750">
              <a:buFont typeface="Arial" charset="0"/>
              <a:buChar char="•"/>
            </a:pPr>
            <a:r>
              <a:rPr lang="en-US" sz="2000" dirty="0" smtClean="0"/>
              <a:t>Model log loss ranges from 0.5245 to 0.6894</a:t>
            </a:r>
          </a:p>
          <a:p>
            <a:pPr marL="285750" indent="-285750">
              <a:buFont typeface="Arial" charset="0"/>
              <a:buChar char="•"/>
            </a:pPr>
            <a:r>
              <a:rPr lang="en-US" sz="2000" dirty="0" smtClean="0"/>
              <a:t>Nominal Logistic Regression with </a:t>
            </a:r>
            <a:r>
              <a:rPr lang="en-US" sz="2000" dirty="0" smtClean="0">
                <a:solidFill>
                  <a:srgbClr val="FF6600"/>
                </a:solidFill>
              </a:rPr>
              <a:t>8 or 9 </a:t>
            </a:r>
            <a:r>
              <a:rPr lang="en-US" sz="2000" dirty="0" smtClean="0"/>
              <a:t>variables</a:t>
            </a:r>
            <a:r>
              <a:rPr lang="en-US" sz="2000" dirty="0" smtClean="0">
                <a:solidFill>
                  <a:schemeClr val="accent2"/>
                </a:solidFill>
              </a:rPr>
              <a:t> </a:t>
            </a:r>
            <a:r>
              <a:rPr lang="en-US" sz="2000" dirty="0" smtClean="0"/>
              <a:t>result in </a:t>
            </a:r>
            <a:r>
              <a:rPr lang="en-US" sz="2000" dirty="0" smtClean="0">
                <a:solidFill>
                  <a:srgbClr val="FF6600"/>
                </a:solidFill>
              </a:rPr>
              <a:t>low Log Loss</a:t>
            </a:r>
            <a:r>
              <a:rPr lang="en-US" sz="2000" dirty="0" smtClean="0">
                <a:solidFill>
                  <a:schemeClr val="accent2"/>
                </a:solidFill>
              </a:rPr>
              <a:t> </a:t>
            </a:r>
            <a:r>
              <a:rPr lang="en-US" sz="2000" dirty="0" smtClean="0"/>
              <a:t>and </a:t>
            </a:r>
            <a:r>
              <a:rPr lang="en-US" sz="2000" dirty="0" smtClean="0">
                <a:solidFill>
                  <a:srgbClr val="FF6600"/>
                </a:solidFill>
              </a:rPr>
              <a:t>high accuracy</a:t>
            </a:r>
            <a:r>
              <a:rPr lang="en-US" sz="2000" dirty="0" smtClean="0">
                <a:solidFill>
                  <a:schemeClr val="accent2"/>
                </a:solidFill>
              </a:rPr>
              <a:t> </a:t>
            </a:r>
            <a:r>
              <a:rPr lang="en-US" sz="2000" dirty="0" smtClean="0"/>
              <a:t>without the risk of overfitting</a:t>
            </a:r>
          </a:p>
          <a:p>
            <a:pPr marL="285750" indent="-285750">
              <a:buFont typeface="Arial" charset="0"/>
              <a:buChar char="•"/>
            </a:pPr>
            <a:r>
              <a:rPr lang="en-US" sz="2000" dirty="0" smtClean="0"/>
              <a:t>Choose the model with low Log Loss, high accuracy, and great stability</a:t>
            </a:r>
            <a:r>
              <a:rPr lang="en-US" dirty="0" smtClean="0"/>
              <a:t> </a:t>
            </a:r>
          </a:p>
          <a:p>
            <a:pPr marL="285750" indent="-285750">
              <a:buFont typeface="Arial" charset="0"/>
              <a:buChar char="•"/>
            </a:pPr>
            <a:endParaRPr lang="en-US" sz="1200" i="1" dirty="0" smtClean="0"/>
          </a:p>
          <a:p>
            <a:r>
              <a:rPr lang="en-US" sz="1400" i="1" dirty="0" smtClean="0"/>
              <a:t>*  Standard deviation of Log Loss and average accuracy of 10 models generated using K-Fold</a:t>
            </a:r>
          </a:p>
          <a:p>
            <a:r>
              <a:rPr lang="en-US" sz="1400" i="1" dirty="0" smtClean="0"/>
              <a:t>**All </a:t>
            </a:r>
            <a:r>
              <a:rPr lang="en-US" sz="1400" i="1" dirty="0"/>
              <a:t>variables are differences team1 </a:t>
            </a:r>
            <a:r>
              <a:rPr lang="mr-IN" sz="1400" i="1" dirty="0"/>
              <a:t>–</a:t>
            </a:r>
            <a:r>
              <a:rPr lang="en-US" sz="1400" i="1" dirty="0"/>
              <a:t> </a:t>
            </a:r>
            <a:r>
              <a:rPr lang="en-US" sz="1400" i="1" dirty="0" smtClean="0"/>
              <a:t>team2</a:t>
            </a:r>
            <a:endParaRPr lang="en-US" sz="1400" i="1" dirty="0"/>
          </a:p>
        </p:txBody>
      </p:sp>
      <p:sp>
        <p:nvSpPr>
          <p:cNvPr id="9"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                7</a:t>
            </a:r>
            <a:endParaRPr lang="en-US" dirty="0">
              <a:solidFill>
                <a:schemeClr val="bg1"/>
              </a:solidFill>
            </a:endParaRPr>
          </a:p>
        </p:txBody>
      </p:sp>
      <p:sp>
        <p:nvSpPr>
          <p:cNvPr id="3" name="Rectangle 2"/>
          <p:cNvSpPr/>
          <p:nvPr/>
        </p:nvSpPr>
        <p:spPr>
          <a:xfrm>
            <a:off x="793284" y="2697772"/>
            <a:ext cx="571500" cy="4137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16200" y="5421922"/>
            <a:ext cx="475784" cy="4137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a:spLocks noGrp="1"/>
          </p:cNvSpPr>
          <p:nvPr>
            <p:ph type="title"/>
          </p:nvPr>
        </p:nvSpPr>
        <p:spPr>
          <a:xfrm>
            <a:off x="838199" y="365126"/>
            <a:ext cx="8182511" cy="610920"/>
          </a:xfrm>
        </p:spPr>
        <p:txBody>
          <a:bodyPr>
            <a:normAutofit fontScale="90000"/>
          </a:bodyPr>
          <a:lstStyle/>
          <a:p>
            <a:r>
              <a:rPr lang="en-US" dirty="0" smtClean="0"/>
              <a:t>Model Optimization</a:t>
            </a:r>
            <a:endParaRPr lang="en-US" dirty="0"/>
          </a:p>
        </p:txBody>
      </p:sp>
      <p:sp>
        <p:nvSpPr>
          <p:cNvPr id="16" name="Rectangle 15"/>
          <p:cNvSpPr/>
          <p:nvPr/>
        </p:nvSpPr>
        <p:spPr>
          <a:xfrm>
            <a:off x="4356100" y="1638300"/>
            <a:ext cx="7504208" cy="660400"/>
          </a:xfrm>
          <a:prstGeom prst="rect">
            <a:avLst/>
          </a:prstGeom>
          <a:noFill/>
          <a:ln w="381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solidFill>
                  <a:srgbClr val="FF6600"/>
                </a:solidFill>
              </a:rPr>
              <a:t>Chosen model</a:t>
            </a:r>
            <a:endParaRPr lang="en-US" dirty="0">
              <a:solidFill>
                <a:srgbClr val="FF6600"/>
              </a:solidFill>
            </a:endParaRPr>
          </a:p>
        </p:txBody>
      </p:sp>
    </p:spTree>
    <p:extLst>
      <p:ext uri="{BB962C8B-B14F-4D97-AF65-F5344CB8AC3E}">
        <p14:creationId xmlns:p14="http://schemas.microsoft.com/office/powerpoint/2010/main" val="11811887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19799" y="1306046"/>
            <a:ext cx="5333999" cy="4889600"/>
          </a:xfrm>
        </p:spPr>
        <p:txBody>
          <a:bodyPr/>
          <a:lstStyle/>
          <a:p>
            <a:endParaRPr lang="en-US" dirty="0"/>
          </a:p>
          <a:p>
            <a:endParaRPr lang="en-US" dirty="0"/>
          </a:p>
          <a:p>
            <a:pPr marL="0" indent="0">
              <a:buNone/>
            </a:pPr>
            <a:r>
              <a:rPr lang="en-US" dirty="0"/>
              <a:t> </a:t>
            </a:r>
          </a:p>
        </p:txBody>
      </p:sp>
      <p:sp>
        <p:nvSpPr>
          <p:cNvPr id="4" name="Title 1"/>
          <p:cNvSpPr txBox="1">
            <a:spLocks/>
          </p:cNvSpPr>
          <p:nvPr/>
        </p:nvSpPr>
        <p:spPr>
          <a:xfrm>
            <a:off x="9478108" y="365125"/>
            <a:ext cx="2596661" cy="7759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schemeClr val="bg1"/>
                </a:solidFill>
              </a:rPr>
              <a:t>                8</a:t>
            </a:r>
            <a:endParaRPr lang="en-US"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66" y="1141046"/>
            <a:ext cx="5284922" cy="4437551"/>
          </a:xfrm>
          <a:prstGeom prst="rect">
            <a:avLst/>
          </a:prstGeom>
        </p:spPr>
      </p:pic>
      <p:sp>
        <p:nvSpPr>
          <p:cNvPr id="7" name="TextBox 6"/>
          <p:cNvSpPr txBox="1"/>
          <p:nvPr/>
        </p:nvSpPr>
        <p:spPr>
          <a:xfrm>
            <a:off x="584414" y="5743597"/>
            <a:ext cx="5222929" cy="1477328"/>
          </a:xfrm>
          <a:prstGeom prst="rect">
            <a:avLst/>
          </a:prstGeom>
          <a:noFill/>
        </p:spPr>
        <p:txBody>
          <a:bodyPr wrap="square" rtlCol="0">
            <a:spAutoFit/>
          </a:bodyPr>
          <a:lstStyle/>
          <a:p>
            <a:r>
              <a:rPr lang="en-US" dirty="0" smtClean="0"/>
              <a:t>Make sure there is no strong collinearity between selected variables (No correlation coefficient larger than 0.7 among variables)</a:t>
            </a:r>
          </a:p>
          <a:p>
            <a:pPr marL="285750" indent="-285750">
              <a:buFont typeface="Arial" charset="0"/>
              <a:buChar char="•"/>
            </a:pPr>
            <a:endParaRPr lang="en-US" dirty="0" smtClean="0"/>
          </a:p>
          <a:p>
            <a:endParaRPr lang="en-US" dirty="0"/>
          </a:p>
        </p:txBody>
      </p:sp>
      <p:sp>
        <p:nvSpPr>
          <p:cNvPr id="8" name="TextBox 7"/>
          <p:cNvSpPr txBox="1"/>
          <p:nvPr/>
        </p:nvSpPr>
        <p:spPr>
          <a:xfrm>
            <a:off x="6019799" y="1425844"/>
            <a:ext cx="5929394" cy="5386090"/>
          </a:xfrm>
          <a:prstGeom prst="rect">
            <a:avLst/>
          </a:prstGeom>
          <a:noFill/>
        </p:spPr>
        <p:txBody>
          <a:bodyPr wrap="square" rtlCol="0">
            <a:spAutoFit/>
          </a:bodyPr>
          <a:lstStyle/>
          <a:p>
            <a:r>
              <a:rPr lang="en-US" sz="2000" dirty="0" smtClean="0"/>
              <a:t>“The Right Way to Apply K-Fold Cross Validation”</a:t>
            </a:r>
          </a:p>
          <a:p>
            <a:endParaRPr lang="en-US" dirty="0"/>
          </a:p>
          <a:p>
            <a:pPr marL="285750" indent="-285750">
              <a:buFont typeface="Arial" charset="0"/>
              <a:buChar char="•"/>
            </a:pPr>
            <a:r>
              <a:rPr lang="en-US" dirty="0" smtClean="0"/>
              <a:t>Find the best model within the 10 models generated by K-Fold Cross Validation, and use the corresponding coefficients of regression line to build model</a:t>
            </a:r>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r>
              <a:rPr lang="en-US" dirty="0" smtClean="0"/>
              <a:t>The 4</a:t>
            </a:r>
            <a:r>
              <a:rPr lang="en-US" baseline="30000" dirty="0" smtClean="0"/>
              <a:t>th</a:t>
            </a:r>
            <a:r>
              <a:rPr lang="en-US" dirty="0" smtClean="0"/>
              <a:t> K-Fold generated model has Log Loss of 0.5054, and the coefficients are used for our final model building</a:t>
            </a:r>
          </a:p>
          <a:p>
            <a:endParaRPr lang="en-US" dirty="0"/>
          </a:p>
        </p:txBody>
      </p:sp>
      <p:graphicFrame>
        <p:nvGraphicFramePr>
          <p:cNvPr id="6" name="Table 5"/>
          <p:cNvGraphicFramePr>
            <a:graphicFrameLocks noGrp="1"/>
          </p:cNvGraphicFramePr>
          <p:nvPr>
            <p:extLst/>
          </p:nvPr>
        </p:nvGraphicFramePr>
        <p:xfrm>
          <a:off x="6934200" y="2991507"/>
          <a:ext cx="3124200" cy="2752090"/>
        </p:xfrm>
        <a:graphic>
          <a:graphicData uri="http://schemas.openxmlformats.org/drawingml/2006/table">
            <a:tbl>
              <a:tblPr firstRow="1">
                <a:tableStyleId>{6E25E649-3F16-4E02-A733-19D2CDBF48F0}</a:tableStyleId>
              </a:tblPr>
              <a:tblGrid>
                <a:gridCol w="1600198"/>
                <a:gridCol w="1524002"/>
              </a:tblGrid>
              <a:tr h="201173">
                <a:tc>
                  <a:txBody>
                    <a:bodyPr/>
                    <a:lstStyle/>
                    <a:p>
                      <a:pPr algn="ctr" fontAlgn="b"/>
                      <a:r>
                        <a:rPr lang="en-US" sz="1600" b="1" i="0" u="none" strike="noStrike" dirty="0" smtClean="0">
                          <a:solidFill>
                            <a:schemeClr val="lt1"/>
                          </a:solidFill>
                          <a:effectLst/>
                          <a:latin typeface="+mn-lt"/>
                        </a:rPr>
                        <a:t>N</a:t>
                      </a:r>
                      <a:r>
                        <a:rPr lang="en-US" sz="1600" b="1" i="0" u="none" strike="noStrike" baseline="30000" dirty="0" smtClean="0">
                          <a:solidFill>
                            <a:schemeClr val="lt1"/>
                          </a:solidFill>
                          <a:effectLst/>
                          <a:latin typeface="+mn-lt"/>
                        </a:rPr>
                        <a:t>th</a:t>
                      </a:r>
                      <a:r>
                        <a:rPr lang="en-US" sz="1600" b="1" i="0" u="none" strike="noStrike" baseline="0" dirty="0" smtClean="0">
                          <a:solidFill>
                            <a:schemeClr val="lt1"/>
                          </a:solidFill>
                          <a:effectLst/>
                          <a:latin typeface="+mn-lt"/>
                        </a:rPr>
                        <a:t> iteration</a:t>
                      </a:r>
                      <a:endParaRPr lang="en-US" sz="1600" b="0" i="0" u="none" strike="noStrike" dirty="0">
                        <a:solidFill>
                          <a:srgbClr val="000000"/>
                        </a:solidFill>
                        <a:effectLst/>
                        <a:latin typeface="Calibri" charset="0"/>
                      </a:endParaRPr>
                    </a:p>
                  </a:txBody>
                  <a:tcPr marL="6350" marR="6350" marT="6350" marB="0" anchor="b"/>
                </a:tc>
                <a:tc>
                  <a:txBody>
                    <a:bodyPr/>
                    <a:lstStyle/>
                    <a:p>
                      <a:pPr algn="ctr" fontAlgn="b"/>
                      <a:r>
                        <a:rPr lang="en-US" sz="1600" u="none" strike="noStrike" dirty="0" smtClean="0">
                          <a:effectLst/>
                        </a:rPr>
                        <a:t>Log Loss</a:t>
                      </a:r>
                      <a:endParaRPr lang="en-US"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dirty="0">
                          <a:effectLst/>
                        </a:rPr>
                        <a:t>1</a:t>
                      </a:r>
                      <a:endParaRPr lang="en-US" sz="1600" b="0" i="0" u="none" strike="noStrike" dirty="0">
                        <a:solidFill>
                          <a:srgbClr val="000000"/>
                        </a:solidFill>
                        <a:effectLst/>
                        <a:latin typeface="Calibri" charset="0"/>
                      </a:endParaRPr>
                    </a:p>
                  </a:txBody>
                  <a:tcPr marL="6350" marR="6350" marT="6350" marB="0" anchor="b"/>
                </a:tc>
                <a:tc>
                  <a:txBody>
                    <a:bodyPr/>
                    <a:lstStyle/>
                    <a:p>
                      <a:pPr algn="ctr" fontAlgn="b"/>
                      <a:r>
                        <a:rPr lang="hr-HR" sz="1600" u="none" strike="noStrike">
                          <a:effectLst/>
                        </a:rPr>
                        <a:t>0.513076</a:t>
                      </a:r>
                      <a:endParaRPr lang="hr-HR" sz="1600" b="0" i="0" u="none" strike="noStrike">
                        <a:solidFill>
                          <a:srgbClr val="000000"/>
                        </a:solidFill>
                        <a:effectLst/>
                        <a:latin typeface="Calibri" charset="0"/>
                      </a:endParaRPr>
                    </a:p>
                  </a:txBody>
                  <a:tcPr marL="6350" marR="6350" marT="6350" marB="0" anchor="b"/>
                </a:tc>
              </a:tr>
              <a:tr h="201173">
                <a:tc>
                  <a:txBody>
                    <a:bodyPr/>
                    <a:lstStyle/>
                    <a:p>
                      <a:pPr algn="ctr" fontAlgn="b"/>
                      <a:r>
                        <a:rPr lang="is-IS" sz="1600" u="none" strike="noStrike" dirty="0">
                          <a:effectLst/>
                        </a:rPr>
                        <a:t>2</a:t>
                      </a:r>
                      <a:endParaRPr lang="is-IS" sz="1600" b="0" i="0" u="none" strike="noStrike" dirty="0">
                        <a:solidFill>
                          <a:srgbClr val="000000"/>
                        </a:solidFill>
                        <a:effectLst/>
                        <a:latin typeface="Calibri" charset="0"/>
                      </a:endParaRPr>
                    </a:p>
                  </a:txBody>
                  <a:tcPr marL="6350" marR="6350" marT="6350" marB="0" anchor="b"/>
                </a:tc>
                <a:tc>
                  <a:txBody>
                    <a:bodyPr/>
                    <a:lstStyle/>
                    <a:p>
                      <a:pPr algn="ctr" fontAlgn="b"/>
                      <a:r>
                        <a:rPr lang="is-IS" sz="1600" u="none" strike="noStrike">
                          <a:effectLst/>
                        </a:rPr>
                        <a:t>0.530693</a:t>
                      </a:r>
                      <a:endParaRPr lang="is-IS" sz="1600" b="0" i="0" u="none" strike="noStrike">
                        <a:solidFill>
                          <a:srgbClr val="000000"/>
                        </a:solidFill>
                        <a:effectLst/>
                        <a:latin typeface="Calibri" charset="0"/>
                      </a:endParaRPr>
                    </a:p>
                  </a:txBody>
                  <a:tcPr marL="6350" marR="6350" marT="6350" marB="0" anchor="b"/>
                </a:tc>
              </a:tr>
              <a:tr h="201173">
                <a:tc>
                  <a:txBody>
                    <a:bodyPr/>
                    <a:lstStyle/>
                    <a:p>
                      <a:pPr algn="ctr" fontAlgn="b"/>
                      <a:r>
                        <a:rPr lang="en-US" sz="1600" u="none" strike="noStrike" dirty="0">
                          <a:effectLst/>
                        </a:rPr>
                        <a:t>3</a:t>
                      </a:r>
                      <a:endParaRPr lang="en-US" sz="1600" b="0" i="0" u="none" strike="noStrike" dirty="0">
                        <a:solidFill>
                          <a:srgbClr val="000000"/>
                        </a:solidFill>
                        <a:effectLst/>
                        <a:latin typeface="Calibri" charset="0"/>
                      </a:endParaRPr>
                    </a:p>
                  </a:txBody>
                  <a:tcPr marL="6350" marR="6350" marT="6350" marB="0" anchor="b"/>
                </a:tc>
                <a:tc>
                  <a:txBody>
                    <a:bodyPr/>
                    <a:lstStyle/>
                    <a:p>
                      <a:pPr algn="ctr" fontAlgn="b"/>
                      <a:r>
                        <a:rPr lang="is-IS" sz="1600" u="none" strike="noStrike" dirty="0">
                          <a:effectLst/>
                        </a:rPr>
                        <a:t>0.523824</a:t>
                      </a:r>
                      <a:endParaRPr lang="is-IS"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b="1" u="none" strike="noStrike">
                          <a:solidFill>
                            <a:schemeClr val="accent2"/>
                          </a:solidFill>
                          <a:effectLst/>
                        </a:rPr>
                        <a:t>4</a:t>
                      </a:r>
                      <a:endParaRPr lang="en-US" sz="1600" b="1" i="0" u="none" strike="noStrike">
                        <a:solidFill>
                          <a:schemeClr val="accent2"/>
                        </a:solidFill>
                        <a:effectLst/>
                        <a:latin typeface="Calibri" charset="0"/>
                      </a:endParaRPr>
                    </a:p>
                  </a:txBody>
                  <a:tcPr marL="6350" marR="6350" marT="6350" marB="0" anchor="b"/>
                </a:tc>
                <a:tc>
                  <a:txBody>
                    <a:bodyPr/>
                    <a:lstStyle/>
                    <a:p>
                      <a:pPr algn="ctr" fontAlgn="b"/>
                      <a:r>
                        <a:rPr lang="pt-BR" sz="1600" b="1" u="none" strike="noStrike" dirty="0">
                          <a:solidFill>
                            <a:schemeClr val="accent2"/>
                          </a:solidFill>
                          <a:effectLst/>
                        </a:rPr>
                        <a:t>0.505439</a:t>
                      </a:r>
                      <a:endParaRPr lang="pt-BR" sz="1600" b="1" i="0" u="none" strike="noStrike" dirty="0">
                        <a:solidFill>
                          <a:schemeClr val="accent2"/>
                        </a:solidFill>
                        <a:effectLst/>
                        <a:latin typeface="Calibri" charset="0"/>
                      </a:endParaRPr>
                    </a:p>
                  </a:txBody>
                  <a:tcPr marL="6350" marR="6350" marT="6350" marB="0" anchor="b"/>
                </a:tc>
              </a:tr>
              <a:tr h="201173">
                <a:tc>
                  <a:txBody>
                    <a:bodyPr/>
                    <a:lstStyle/>
                    <a:p>
                      <a:pPr algn="ctr" fontAlgn="b"/>
                      <a:r>
                        <a:rPr lang="en-US" sz="1600" u="none" strike="noStrike">
                          <a:effectLst/>
                        </a:rPr>
                        <a:t>5</a:t>
                      </a:r>
                      <a:endParaRPr lang="en-US" sz="1600" b="0" i="0" u="none" strike="noStrike">
                        <a:solidFill>
                          <a:srgbClr val="000000"/>
                        </a:solidFill>
                        <a:effectLst/>
                        <a:latin typeface="Calibri" charset="0"/>
                      </a:endParaRPr>
                    </a:p>
                  </a:txBody>
                  <a:tcPr marL="6350" marR="6350" marT="6350" marB="0" anchor="b"/>
                </a:tc>
                <a:tc>
                  <a:txBody>
                    <a:bodyPr/>
                    <a:lstStyle/>
                    <a:p>
                      <a:pPr algn="ctr" fontAlgn="b"/>
                      <a:r>
                        <a:rPr lang="is-IS" sz="1600" u="none" strike="noStrike" dirty="0">
                          <a:effectLst/>
                        </a:rPr>
                        <a:t>0.523007</a:t>
                      </a:r>
                      <a:endParaRPr lang="is-IS"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a:effectLst/>
                        </a:rPr>
                        <a:t>6</a:t>
                      </a:r>
                      <a:endParaRPr lang="en-US" sz="1600" b="0" i="0" u="none" strike="noStrike">
                        <a:solidFill>
                          <a:srgbClr val="000000"/>
                        </a:solidFill>
                        <a:effectLst/>
                        <a:latin typeface="Calibri" charset="0"/>
                      </a:endParaRPr>
                    </a:p>
                  </a:txBody>
                  <a:tcPr marL="6350" marR="6350" marT="6350" marB="0" anchor="b"/>
                </a:tc>
                <a:tc>
                  <a:txBody>
                    <a:bodyPr/>
                    <a:lstStyle/>
                    <a:p>
                      <a:pPr algn="ctr" fontAlgn="b"/>
                      <a:r>
                        <a:rPr lang="nb-NO" sz="1600" u="none" strike="noStrike" dirty="0">
                          <a:effectLst/>
                        </a:rPr>
                        <a:t>0.53161</a:t>
                      </a:r>
                      <a:endParaRPr lang="nb-NO"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a:effectLst/>
                        </a:rPr>
                        <a:t>7</a:t>
                      </a:r>
                      <a:endParaRPr lang="en-US" sz="1600" b="0" i="0" u="none" strike="noStrike">
                        <a:solidFill>
                          <a:srgbClr val="000000"/>
                        </a:solidFill>
                        <a:effectLst/>
                        <a:latin typeface="Calibri" charset="0"/>
                      </a:endParaRPr>
                    </a:p>
                  </a:txBody>
                  <a:tcPr marL="6350" marR="6350" marT="6350" marB="0" anchor="b"/>
                </a:tc>
                <a:tc>
                  <a:txBody>
                    <a:bodyPr/>
                    <a:lstStyle/>
                    <a:p>
                      <a:pPr algn="ctr" fontAlgn="b"/>
                      <a:r>
                        <a:rPr lang="is-IS" sz="1600" u="none" strike="noStrike" dirty="0">
                          <a:effectLst/>
                        </a:rPr>
                        <a:t>0.527918</a:t>
                      </a:r>
                      <a:endParaRPr lang="is-IS"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a:effectLst/>
                        </a:rPr>
                        <a:t>8</a:t>
                      </a:r>
                      <a:endParaRPr lang="en-US" sz="1600" b="0" i="0" u="none" strike="noStrike">
                        <a:solidFill>
                          <a:srgbClr val="000000"/>
                        </a:solidFill>
                        <a:effectLst/>
                        <a:latin typeface="Calibri" charset="0"/>
                      </a:endParaRPr>
                    </a:p>
                  </a:txBody>
                  <a:tcPr marL="6350" marR="6350" marT="6350" marB="0" anchor="b"/>
                </a:tc>
                <a:tc>
                  <a:txBody>
                    <a:bodyPr/>
                    <a:lstStyle/>
                    <a:p>
                      <a:pPr algn="ctr" fontAlgn="b"/>
                      <a:r>
                        <a:rPr lang="hr-HR" sz="1600" u="none" strike="noStrike" dirty="0">
                          <a:effectLst/>
                        </a:rPr>
                        <a:t>0.513609</a:t>
                      </a:r>
                      <a:endParaRPr lang="hr-HR"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a:effectLst/>
                        </a:rPr>
                        <a:t>9</a:t>
                      </a:r>
                      <a:endParaRPr lang="en-US" sz="1600" b="0" i="0" u="none" strike="noStrike">
                        <a:solidFill>
                          <a:srgbClr val="000000"/>
                        </a:solidFill>
                        <a:effectLst/>
                        <a:latin typeface="Calibri" charset="0"/>
                      </a:endParaRPr>
                    </a:p>
                  </a:txBody>
                  <a:tcPr marL="6350" marR="6350" marT="6350" marB="0" anchor="b"/>
                </a:tc>
                <a:tc>
                  <a:txBody>
                    <a:bodyPr/>
                    <a:lstStyle/>
                    <a:p>
                      <a:pPr algn="ctr" fontAlgn="b"/>
                      <a:r>
                        <a:rPr lang="is-IS" sz="1600" u="none" strike="noStrike" dirty="0">
                          <a:effectLst/>
                        </a:rPr>
                        <a:t>0.526384</a:t>
                      </a:r>
                      <a:endParaRPr lang="is-IS" sz="1600" b="0" i="0" u="none" strike="noStrike" dirty="0">
                        <a:solidFill>
                          <a:srgbClr val="000000"/>
                        </a:solidFill>
                        <a:effectLst/>
                        <a:latin typeface="Calibri" charset="0"/>
                      </a:endParaRPr>
                    </a:p>
                  </a:txBody>
                  <a:tcPr marL="6350" marR="6350" marT="6350" marB="0" anchor="b"/>
                </a:tc>
              </a:tr>
              <a:tr h="201173">
                <a:tc>
                  <a:txBody>
                    <a:bodyPr/>
                    <a:lstStyle/>
                    <a:p>
                      <a:pPr algn="ctr" fontAlgn="b"/>
                      <a:r>
                        <a:rPr lang="en-US" sz="1600" u="none" strike="noStrike" dirty="0">
                          <a:effectLst/>
                        </a:rPr>
                        <a:t>10</a:t>
                      </a:r>
                      <a:endParaRPr lang="en-US" sz="1600" b="0" i="0" u="none" strike="noStrike" dirty="0">
                        <a:solidFill>
                          <a:srgbClr val="000000"/>
                        </a:solidFill>
                        <a:effectLst/>
                        <a:latin typeface="Calibri" charset="0"/>
                      </a:endParaRPr>
                    </a:p>
                  </a:txBody>
                  <a:tcPr marL="6350" marR="6350" marT="6350" marB="0" anchor="b"/>
                </a:tc>
                <a:tc>
                  <a:txBody>
                    <a:bodyPr/>
                    <a:lstStyle/>
                    <a:p>
                      <a:pPr algn="ctr" fontAlgn="b"/>
                      <a:r>
                        <a:rPr lang="is-IS" sz="1600" u="none" strike="noStrike" dirty="0">
                          <a:effectLst/>
                        </a:rPr>
                        <a:t>0.520907</a:t>
                      </a:r>
                      <a:endParaRPr lang="is-IS" sz="1600" b="0" i="0" u="none" strike="noStrike" dirty="0">
                        <a:solidFill>
                          <a:srgbClr val="000000"/>
                        </a:solidFill>
                        <a:effectLst/>
                        <a:latin typeface="Calibri" charset="0"/>
                      </a:endParaRPr>
                    </a:p>
                  </a:txBody>
                  <a:tcPr marL="6350" marR="6350" marT="6350" marB="0" anchor="b"/>
                </a:tc>
              </a:tr>
            </a:tbl>
          </a:graphicData>
        </a:graphic>
      </p:graphicFrame>
      <p:sp>
        <p:nvSpPr>
          <p:cNvPr id="10" name="Title 1"/>
          <p:cNvSpPr>
            <a:spLocks noGrp="1"/>
          </p:cNvSpPr>
          <p:nvPr>
            <p:ph type="title"/>
          </p:nvPr>
        </p:nvSpPr>
        <p:spPr>
          <a:xfrm>
            <a:off x="838199" y="365126"/>
            <a:ext cx="8182511" cy="610920"/>
          </a:xfrm>
        </p:spPr>
        <p:txBody>
          <a:bodyPr>
            <a:normAutofit fontScale="90000"/>
          </a:bodyPr>
          <a:lstStyle/>
          <a:p>
            <a:r>
              <a:rPr lang="en-US" dirty="0" smtClean="0"/>
              <a:t>Model Optimization - cont’d </a:t>
            </a:r>
            <a:endParaRPr lang="en-US" dirty="0"/>
          </a:p>
        </p:txBody>
      </p:sp>
    </p:spTree>
    <p:extLst>
      <p:ext uri="{BB962C8B-B14F-4D97-AF65-F5344CB8AC3E}">
        <p14:creationId xmlns:p14="http://schemas.microsoft.com/office/powerpoint/2010/main" val="7739341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2035</TotalTime>
  <Words>1504</Words>
  <Application>Microsoft Office PowerPoint</Application>
  <PresentationFormat>Widescreen</PresentationFormat>
  <Paragraphs>236</Paragraphs>
  <Slides>14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DengXian</vt:lpstr>
      <vt:lpstr>Mangal</vt:lpstr>
      <vt:lpstr>Arial</vt:lpstr>
      <vt:lpstr>Calibri</vt:lpstr>
      <vt:lpstr>Calibri Light</vt:lpstr>
      <vt:lpstr>Cambria Math</vt:lpstr>
      <vt:lpstr>Wingdings</vt:lpstr>
      <vt:lpstr>Office Theme</vt:lpstr>
      <vt:lpstr>PowerPoint Presentation</vt:lpstr>
      <vt:lpstr>Summary </vt:lpstr>
      <vt:lpstr>Analysis Process</vt:lpstr>
      <vt:lpstr>Data Description   </vt:lpstr>
      <vt:lpstr>Terminologies </vt:lpstr>
      <vt:lpstr>Variable Selection </vt:lpstr>
      <vt:lpstr>Model Selection </vt:lpstr>
      <vt:lpstr>Model Optimization</vt:lpstr>
      <vt:lpstr>Model Optimization - cont’d </vt:lpstr>
      <vt:lpstr>Final Model</vt:lpstr>
      <vt:lpstr>Predicted Average Winning + Championship Probability</vt:lpstr>
      <vt:lpstr>An interesting insight - UCLA</vt:lpstr>
      <vt:lpstr>Conclusion</vt:lpstr>
      <vt:lpstr>Appendix 1 – Predicted Brackets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March Madness</dc:title>
  <dc:creator>Xiao Li</dc:creator>
  <cp:lastModifiedBy>Hank Lin</cp:lastModifiedBy>
  <cp:revision>100</cp:revision>
  <dcterms:created xsi:type="dcterms:W3CDTF">2017-03-18T00:13:33Z</dcterms:created>
  <dcterms:modified xsi:type="dcterms:W3CDTF">2017-03-24T05:11:20Z</dcterms:modified>
</cp:coreProperties>
</file>